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88" r:id="rId2"/>
    <p:sldId id="294" r:id="rId3"/>
    <p:sldId id="257" r:id="rId4"/>
    <p:sldId id="295" r:id="rId5"/>
    <p:sldId id="313" r:id="rId6"/>
    <p:sldId id="293" r:id="rId7"/>
    <p:sldId id="301" r:id="rId8"/>
    <p:sldId id="279" r:id="rId9"/>
    <p:sldId id="259" r:id="rId10"/>
    <p:sldId id="280" r:id="rId11"/>
    <p:sldId id="283" r:id="rId12"/>
    <p:sldId id="312" r:id="rId13"/>
    <p:sldId id="310" r:id="rId14"/>
    <p:sldId id="308" r:id="rId15"/>
    <p:sldId id="314" r:id="rId16"/>
    <p:sldId id="315" r:id="rId17"/>
    <p:sldId id="319" r:id="rId18"/>
    <p:sldId id="309" r:id="rId19"/>
    <p:sldId id="316" r:id="rId20"/>
    <p:sldId id="29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8000"/>
    <a:srgbClr val="A9DBA1"/>
    <a:srgbClr val="0000CC"/>
    <a:srgbClr val="006600"/>
    <a:srgbClr val="4D4D4D"/>
    <a:srgbClr val="DDDDDD"/>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14" autoAdjust="0"/>
    <p:restoredTop sz="83481" autoAdjust="0"/>
  </p:normalViewPr>
  <p:slideViewPr>
    <p:cSldViewPr>
      <p:cViewPr varScale="1">
        <p:scale>
          <a:sx n="70" d="100"/>
          <a:sy n="70" d="100"/>
        </p:scale>
        <p:origin x="-10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968E99B-2228-4DD0-826B-E6A669A62280}" type="datetimeFigureOut">
              <a:rPr lang="en-US"/>
              <a:pPr>
                <a:defRPr/>
              </a:pPr>
              <a:t>7/22/2012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4F01481-8CD1-4803-8059-72939E033507}" type="slidenum">
              <a:rPr lang="en-US"/>
              <a:pPr>
                <a:defRPr/>
              </a:pPr>
              <a:t>‹#›</a:t>
            </a:fld>
            <a:endParaRPr lang="en-US"/>
          </a:p>
        </p:txBody>
      </p:sp>
    </p:spTree>
    <p:extLst>
      <p:ext uri="{BB962C8B-B14F-4D97-AF65-F5344CB8AC3E}">
        <p14:creationId xmlns:p14="http://schemas.microsoft.com/office/powerpoint/2010/main" xmlns="" val="4029526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Chris is the </a:t>
            </a:r>
            <a:r>
              <a:rPr lang="en-US" sz="1200" kern="1200" dirty="0" smtClean="0">
                <a:solidFill>
                  <a:schemeClr val="tx1"/>
                </a:solidFill>
                <a:latin typeface="+mn-lt"/>
                <a:ea typeface="+mn-ea"/>
                <a:cs typeface="+mn-cs"/>
              </a:rPr>
              <a:t>CrIMSS EDR Validation and Algorithm Lead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A779F4-8C08-432F-82F8-B55C02369188}" type="slidenum">
              <a:rPr lang="en-US"/>
              <a:pPr>
                <a:defRPr/>
              </a:pPr>
              <a:t>11</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ICV up to 18 months</a:t>
            </a:r>
          </a:p>
          <a:p>
            <a:r>
              <a:rPr lang="en-US" dirty="0" smtClean="0"/>
              <a:t>GCOS – Global Climate Observing System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temperature graphs are run on a set of 2318 granules.  Those are May 15th granules that have ECMWF, AVN, IDPS, and the offline EDR all available.  (about 300 granules were missing one of those four)  The water vapor graphs are run on 2313 granules.  (5 of the 2318 did not generate water vapor results for whatever reason.)</a:t>
            </a:r>
            <a:br>
              <a:rPr lang="en-US" dirty="0" smtClean="0"/>
            </a:br>
            <a:r>
              <a:rPr lang="en-US" dirty="0" smtClean="0"/>
              <a:t/>
            </a:r>
            <a:br>
              <a:rPr lang="en-US" dirty="0" smtClean="0"/>
            </a:br>
            <a:r>
              <a:rPr lang="en-US" dirty="0" smtClean="0"/>
              <a:t>The lines on the graph are as follows:</a:t>
            </a:r>
            <a:br>
              <a:rPr lang="en-US" dirty="0" smtClean="0"/>
            </a:br>
            <a:r>
              <a:rPr lang="en-US" dirty="0" smtClean="0"/>
              <a:t>Solid lines are the IDPS result.</a:t>
            </a:r>
            <a:br>
              <a:rPr lang="en-US" dirty="0" smtClean="0"/>
            </a:br>
            <a:r>
              <a:rPr lang="en-US" dirty="0" smtClean="0"/>
              <a:t>Dashed lines are the offline EDR.</a:t>
            </a:r>
            <a:br>
              <a:rPr lang="en-US" dirty="0" smtClean="0"/>
            </a:br>
            <a:r>
              <a:rPr lang="en-US" dirty="0" smtClean="0"/>
              <a:t/>
            </a:r>
            <a:br>
              <a:rPr lang="en-US" dirty="0" smtClean="0"/>
            </a:br>
            <a:r>
              <a:rPr lang="en-US" dirty="0" smtClean="0"/>
              <a:t>Black is all profiles that pass the MW-only part of the run.</a:t>
            </a:r>
            <a:br>
              <a:rPr lang="en-US" dirty="0" smtClean="0"/>
            </a:br>
            <a:r>
              <a:rPr lang="en-US" dirty="0" smtClean="0"/>
              <a:t>Black is then split into Red and Blue.</a:t>
            </a:r>
            <a:br>
              <a:rPr lang="en-US" dirty="0" smtClean="0"/>
            </a:br>
            <a:r>
              <a:rPr lang="en-US" dirty="0" smtClean="0"/>
              <a:t>Red is all of the black runs that fail the combined run.</a:t>
            </a:r>
            <a:br>
              <a:rPr lang="en-US" dirty="0" smtClean="0"/>
            </a:br>
            <a:r>
              <a:rPr lang="en-US" dirty="0" smtClean="0"/>
              <a:t>Blue is all of the black runs that pass the combined run.</a:t>
            </a:r>
          </a:p>
          <a:p>
            <a:endParaRPr lang="en-US" dirty="0" smtClean="0"/>
          </a:p>
          <a:p>
            <a:r>
              <a:rPr lang="en-US" dirty="0" smtClean="0"/>
              <a:t>bias (temperature): mean(ret-</a:t>
            </a:r>
            <a:r>
              <a:rPr lang="en-US" dirty="0" err="1" smtClean="0"/>
              <a:t>ecm</a:t>
            </a:r>
            <a:r>
              <a:rPr lang="en-US" dirty="0" smtClean="0"/>
              <a:t>) </a:t>
            </a:r>
            <a:br>
              <a:rPr lang="en-US" dirty="0" smtClean="0"/>
            </a:br>
            <a:r>
              <a:rPr lang="en-US" dirty="0" err="1" smtClean="0"/>
              <a:t>rms</a:t>
            </a:r>
            <a:r>
              <a:rPr lang="en-US" dirty="0" smtClean="0"/>
              <a:t> (temperature): </a:t>
            </a:r>
            <a:r>
              <a:rPr lang="en-US" dirty="0" err="1" smtClean="0"/>
              <a:t>sqrt</a:t>
            </a:r>
            <a:r>
              <a:rPr lang="en-US" dirty="0" smtClean="0"/>
              <a:t>[mean((ret-</a:t>
            </a:r>
            <a:r>
              <a:rPr lang="en-US" dirty="0" err="1" smtClean="0"/>
              <a:t>ecm</a:t>
            </a:r>
            <a:r>
              <a:rPr lang="en-US" dirty="0" smtClean="0"/>
              <a:t>)</a:t>
            </a:r>
            <a:r>
              <a:rPr lang="en-US" baseline="30000" dirty="0" smtClean="0"/>
              <a:t>^2</a:t>
            </a:r>
            <a:r>
              <a:rPr lang="en-US" dirty="0" smtClean="0"/>
              <a:t>)] </a:t>
            </a:r>
            <a:br>
              <a:rPr lang="en-US" dirty="0" smtClean="0"/>
            </a:br>
            <a:r>
              <a:rPr lang="en-US" dirty="0" smtClean="0"/>
              <a:t>std dev (temperature): </a:t>
            </a:r>
            <a:r>
              <a:rPr lang="en-US" dirty="0" err="1" smtClean="0"/>
              <a:t>sdv</a:t>
            </a:r>
            <a:r>
              <a:rPr lang="en-US" dirty="0" smtClean="0"/>
              <a:t>(ret-</a:t>
            </a:r>
            <a:r>
              <a:rPr lang="en-US" dirty="0" err="1" smtClean="0"/>
              <a:t>ecm</a:t>
            </a:r>
            <a:r>
              <a:rPr lang="en-US" dirty="0" smtClean="0"/>
              <a:t>) </a:t>
            </a:r>
            <a:br>
              <a:rPr lang="en-US" dirty="0" smtClean="0"/>
            </a:br>
            <a:r>
              <a:rPr lang="en-US" dirty="0" smtClean="0"/>
              <a:t/>
            </a:r>
            <a:br>
              <a:rPr lang="en-US" dirty="0" smtClean="0"/>
            </a:br>
            <a:r>
              <a:rPr lang="en-US" dirty="0" smtClean="0"/>
              <a:t>bias (H2O): 100*mean(ret-</a:t>
            </a:r>
            <a:r>
              <a:rPr lang="en-US" dirty="0" err="1" smtClean="0"/>
              <a:t>ecm</a:t>
            </a:r>
            <a:r>
              <a:rPr lang="en-US" dirty="0" smtClean="0"/>
              <a:t>)/mean(</a:t>
            </a:r>
            <a:r>
              <a:rPr lang="en-US" dirty="0" err="1" smtClean="0"/>
              <a:t>ecm</a:t>
            </a:r>
            <a:r>
              <a:rPr lang="en-US" dirty="0" smtClean="0"/>
              <a:t>) </a:t>
            </a:r>
            <a:br>
              <a:rPr lang="en-US" dirty="0" smtClean="0"/>
            </a:br>
            <a:r>
              <a:rPr lang="en-US" dirty="0" err="1" smtClean="0"/>
              <a:t>rms</a:t>
            </a:r>
            <a:r>
              <a:rPr lang="en-US" dirty="0" smtClean="0"/>
              <a:t> (H2O): 100*</a:t>
            </a:r>
            <a:r>
              <a:rPr lang="en-US" dirty="0" err="1" smtClean="0"/>
              <a:t>sqrt</a:t>
            </a:r>
            <a:r>
              <a:rPr lang="en-US" dirty="0" smtClean="0"/>
              <a:t>[mean((ret-</a:t>
            </a:r>
            <a:r>
              <a:rPr lang="en-US" dirty="0" err="1" smtClean="0"/>
              <a:t>ecm</a:t>
            </a:r>
            <a:r>
              <a:rPr lang="en-US" dirty="0" smtClean="0"/>
              <a:t>)</a:t>
            </a:r>
            <a:r>
              <a:rPr lang="en-US" baseline="30000" dirty="0" smtClean="0"/>
              <a:t>^2</a:t>
            </a:r>
            <a:r>
              <a:rPr lang="en-US" dirty="0" smtClean="0"/>
              <a:t>)]/</a:t>
            </a:r>
            <a:r>
              <a:rPr lang="en-US" dirty="0" err="1" smtClean="0"/>
              <a:t>sqrt</a:t>
            </a:r>
            <a:r>
              <a:rPr lang="en-US" dirty="0" smtClean="0"/>
              <a:t>[mean(ecm</a:t>
            </a:r>
            <a:r>
              <a:rPr lang="en-US" baseline="30000" dirty="0" smtClean="0"/>
              <a:t>^2</a:t>
            </a:r>
            <a:r>
              <a:rPr lang="en-US" dirty="0" smtClean="0"/>
              <a:t>)] </a:t>
            </a:r>
            <a:br>
              <a:rPr lang="en-US" dirty="0" smtClean="0"/>
            </a:br>
            <a:r>
              <a:rPr lang="en-US" dirty="0" smtClean="0"/>
              <a:t>%</a:t>
            </a:r>
            <a:r>
              <a:rPr lang="en-US" dirty="0" err="1" smtClean="0"/>
              <a:t>sdv</a:t>
            </a:r>
            <a:r>
              <a:rPr lang="en-US" dirty="0" smtClean="0"/>
              <a:t> = </a:t>
            </a:r>
            <a:r>
              <a:rPr lang="en-US" dirty="0" err="1" smtClean="0"/>
              <a:t>sqrt</a:t>
            </a:r>
            <a:r>
              <a:rPr lang="en-US" dirty="0" smtClean="0"/>
              <a:t>{ %rms</a:t>
            </a:r>
            <a:r>
              <a:rPr lang="en-US" baseline="30000" dirty="0" smtClean="0"/>
              <a:t>^2</a:t>
            </a:r>
            <a:r>
              <a:rPr lang="en-US" dirty="0" smtClean="0"/>
              <a:t> - %bias</a:t>
            </a:r>
            <a:r>
              <a:rPr lang="en-US" baseline="30000" dirty="0" smtClean="0"/>
              <a:t>^2</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IDPS</a:t>
            </a:r>
            <a:r>
              <a:rPr lang="en-US" sz="1200" b="1" kern="1200" baseline="0" dirty="0" smtClean="0">
                <a:solidFill>
                  <a:schemeClr val="tx1"/>
                </a:solidFill>
                <a:latin typeface="+mn-lt"/>
                <a:ea typeface="+mn-ea"/>
                <a:cs typeface="+mn-cs"/>
              </a:rPr>
              <a:t> – </a:t>
            </a:r>
            <a:r>
              <a:rPr lang="en-US" sz="1200" b="1" kern="1200" dirty="0" smtClean="0">
                <a:solidFill>
                  <a:schemeClr val="tx1"/>
                </a:solidFill>
                <a:latin typeface="+mn-lt"/>
                <a:ea typeface="+mn-ea"/>
                <a:cs typeface="+mn-cs"/>
              </a:rPr>
              <a:t>Interface Data Processing Segment</a:t>
            </a:r>
            <a:endParaRPr lang="en-US" b="1" dirty="0" smtClean="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temperature graphs are run on a set of 2318 granules.  Those are May 15th granules that have ECMWF, AVN, IDPS, and the offline EDR all available.  (about 300 granules were missing one of those four)  The water vapor graphs are run on 2313 granules.  (5 of the 2318 did not generate water vapor results for whatever reason.)</a:t>
            </a:r>
            <a:br>
              <a:rPr lang="en-US" dirty="0" smtClean="0"/>
            </a:br>
            <a:r>
              <a:rPr lang="en-US" dirty="0" smtClean="0"/>
              <a:t/>
            </a:r>
            <a:br>
              <a:rPr lang="en-US" dirty="0" smtClean="0"/>
            </a:br>
            <a:r>
              <a:rPr lang="en-US" dirty="0" smtClean="0"/>
              <a:t>The lines on the graph are as follows:</a:t>
            </a:r>
            <a:br>
              <a:rPr lang="en-US" dirty="0" smtClean="0"/>
            </a:br>
            <a:r>
              <a:rPr lang="en-US" dirty="0" smtClean="0"/>
              <a:t>Solid lines are the IDPS result.</a:t>
            </a:r>
            <a:br>
              <a:rPr lang="en-US" dirty="0" smtClean="0"/>
            </a:br>
            <a:r>
              <a:rPr lang="en-US" dirty="0" smtClean="0"/>
              <a:t>Dashed lines are the offline EDR.</a:t>
            </a:r>
            <a:br>
              <a:rPr lang="en-US" dirty="0" smtClean="0"/>
            </a:br>
            <a:r>
              <a:rPr lang="en-US" dirty="0" smtClean="0"/>
              <a:t/>
            </a:r>
            <a:br>
              <a:rPr lang="en-US" dirty="0" smtClean="0"/>
            </a:br>
            <a:r>
              <a:rPr lang="en-US" dirty="0" smtClean="0"/>
              <a:t>Black is all profiles that pass the MW-only part of the run.</a:t>
            </a:r>
            <a:br>
              <a:rPr lang="en-US" dirty="0" smtClean="0"/>
            </a:br>
            <a:r>
              <a:rPr lang="en-US" dirty="0" smtClean="0"/>
              <a:t>Black is then split into Red and Blue.</a:t>
            </a:r>
            <a:br>
              <a:rPr lang="en-US" dirty="0" smtClean="0"/>
            </a:br>
            <a:r>
              <a:rPr lang="en-US" dirty="0" smtClean="0"/>
              <a:t>Red is all of the black runs that fail the combined run.</a:t>
            </a:r>
            <a:br>
              <a:rPr lang="en-US" dirty="0" smtClean="0"/>
            </a:br>
            <a:r>
              <a:rPr lang="en-US" dirty="0" smtClean="0"/>
              <a:t>Blue is all of the black runs that pass the combined run.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bias (temperature): mean(ret-</a:t>
            </a:r>
            <a:r>
              <a:rPr lang="en-US" dirty="0" err="1" smtClean="0"/>
              <a:t>ecm</a:t>
            </a:r>
            <a:r>
              <a:rPr lang="en-US" dirty="0" smtClean="0"/>
              <a:t>) </a:t>
            </a:r>
            <a:br>
              <a:rPr lang="en-US" dirty="0" smtClean="0"/>
            </a:br>
            <a:r>
              <a:rPr lang="en-US" dirty="0" err="1" smtClean="0"/>
              <a:t>rms</a:t>
            </a:r>
            <a:r>
              <a:rPr lang="en-US" dirty="0" smtClean="0"/>
              <a:t> (temperature): </a:t>
            </a:r>
            <a:r>
              <a:rPr lang="en-US" dirty="0" err="1" smtClean="0"/>
              <a:t>sqrt</a:t>
            </a:r>
            <a:r>
              <a:rPr lang="en-US" dirty="0" smtClean="0"/>
              <a:t>[mean((ret-</a:t>
            </a:r>
            <a:r>
              <a:rPr lang="en-US" dirty="0" err="1" smtClean="0"/>
              <a:t>ecm</a:t>
            </a:r>
            <a:r>
              <a:rPr lang="en-US" dirty="0" smtClean="0"/>
              <a:t>)</a:t>
            </a:r>
            <a:r>
              <a:rPr lang="en-US" baseline="30000" dirty="0" smtClean="0"/>
              <a:t>^2</a:t>
            </a:r>
            <a:r>
              <a:rPr lang="en-US" dirty="0" smtClean="0"/>
              <a:t>)] </a:t>
            </a:r>
            <a:br>
              <a:rPr lang="en-US" dirty="0" smtClean="0"/>
            </a:br>
            <a:r>
              <a:rPr lang="en-US" dirty="0" smtClean="0"/>
              <a:t>std dev (temperature): </a:t>
            </a:r>
            <a:r>
              <a:rPr lang="en-US" dirty="0" err="1" smtClean="0"/>
              <a:t>sdv</a:t>
            </a:r>
            <a:r>
              <a:rPr lang="en-US" dirty="0" smtClean="0"/>
              <a:t>(ret-</a:t>
            </a:r>
            <a:r>
              <a:rPr lang="en-US" dirty="0" err="1" smtClean="0"/>
              <a:t>ecm</a:t>
            </a:r>
            <a:r>
              <a:rPr lang="en-US" dirty="0" smtClean="0"/>
              <a:t>) </a:t>
            </a:r>
            <a:br>
              <a:rPr lang="en-US" dirty="0" smtClean="0"/>
            </a:br>
            <a:r>
              <a:rPr lang="en-US" dirty="0" smtClean="0"/>
              <a:t/>
            </a:r>
            <a:br>
              <a:rPr lang="en-US" dirty="0" smtClean="0"/>
            </a:br>
            <a:r>
              <a:rPr lang="en-US" dirty="0" smtClean="0"/>
              <a:t>bias (H2O): 100*mean(ret-</a:t>
            </a:r>
            <a:r>
              <a:rPr lang="en-US" dirty="0" err="1" smtClean="0"/>
              <a:t>ecm</a:t>
            </a:r>
            <a:r>
              <a:rPr lang="en-US" dirty="0" smtClean="0"/>
              <a:t>)/mean(</a:t>
            </a:r>
            <a:r>
              <a:rPr lang="en-US" dirty="0" err="1" smtClean="0"/>
              <a:t>ecm</a:t>
            </a:r>
            <a:r>
              <a:rPr lang="en-US" dirty="0" smtClean="0"/>
              <a:t>) </a:t>
            </a:r>
            <a:br>
              <a:rPr lang="en-US" dirty="0" smtClean="0"/>
            </a:br>
            <a:r>
              <a:rPr lang="en-US" dirty="0" err="1" smtClean="0"/>
              <a:t>rms</a:t>
            </a:r>
            <a:r>
              <a:rPr lang="en-US" dirty="0" smtClean="0"/>
              <a:t> (H2O): 100*</a:t>
            </a:r>
            <a:r>
              <a:rPr lang="en-US" dirty="0" err="1" smtClean="0"/>
              <a:t>sqrt</a:t>
            </a:r>
            <a:r>
              <a:rPr lang="en-US" dirty="0" smtClean="0"/>
              <a:t>[mean((ret-</a:t>
            </a:r>
            <a:r>
              <a:rPr lang="en-US" dirty="0" err="1" smtClean="0"/>
              <a:t>ecm</a:t>
            </a:r>
            <a:r>
              <a:rPr lang="en-US" dirty="0" smtClean="0"/>
              <a:t>)</a:t>
            </a:r>
            <a:r>
              <a:rPr lang="en-US" baseline="30000" dirty="0" smtClean="0"/>
              <a:t>^2</a:t>
            </a:r>
            <a:r>
              <a:rPr lang="en-US" dirty="0" smtClean="0"/>
              <a:t>)]/</a:t>
            </a:r>
            <a:r>
              <a:rPr lang="en-US" dirty="0" err="1" smtClean="0"/>
              <a:t>sqrt</a:t>
            </a:r>
            <a:r>
              <a:rPr lang="en-US" dirty="0" smtClean="0"/>
              <a:t>[mean(ecm</a:t>
            </a:r>
            <a:r>
              <a:rPr lang="en-US" baseline="30000" dirty="0" smtClean="0"/>
              <a:t>^2</a:t>
            </a:r>
            <a:r>
              <a:rPr lang="en-US" dirty="0" smtClean="0"/>
              <a:t>)] </a:t>
            </a:r>
            <a:br>
              <a:rPr lang="en-US" dirty="0" smtClean="0"/>
            </a:br>
            <a:r>
              <a:rPr lang="en-US" dirty="0" smtClean="0"/>
              <a:t>%</a:t>
            </a:r>
            <a:r>
              <a:rPr lang="en-US" dirty="0" err="1" smtClean="0"/>
              <a:t>sdv</a:t>
            </a:r>
            <a:r>
              <a:rPr lang="en-US" dirty="0" smtClean="0"/>
              <a:t> = </a:t>
            </a:r>
            <a:r>
              <a:rPr lang="en-US" dirty="0" err="1" smtClean="0"/>
              <a:t>sqrt</a:t>
            </a:r>
            <a:r>
              <a:rPr lang="en-US" dirty="0" smtClean="0"/>
              <a:t>{ %rms</a:t>
            </a:r>
            <a:r>
              <a:rPr lang="en-US" baseline="30000" dirty="0" smtClean="0"/>
              <a:t>^2</a:t>
            </a:r>
            <a:r>
              <a:rPr lang="en-US" dirty="0" smtClean="0"/>
              <a:t> - %bias</a:t>
            </a:r>
            <a:r>
              <a:rPr lang="en-US" baseline="30000" dirty="0" smtClean="0"/>
              <a:t>^2</a:t>
            </a:r>
            <a:r>
              <a:rPr lang="en-US" dirty="0" smtClean="0"/>
              <a:t> }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IDPS</a:t>
            </a:r>
            <a:r>
              <a:rPr lang="en-US" sz="1200" b="1" kern="1200" baseline="0" dirty="0" smtClean="0">
                <a:solidFill>
                  <a:schemeClr val="tx1"/>
                </a:solidFill>
                <a:latin typeface="+mn-lt"/>
                <a:ea typeface="+mn-ea"/>
                <a:cs typeface="+mn-cs"/>
              </a:rPr>
              <a:t> – </a:t>
            </a:r>
            <a:r>
              <a:rPr lang="en-US" sz="1200" b="1" kern="1200" dirty="0" smtClean="0">
                <a:solidFill>
                  <a:schemeClr val="tx1"/>
                </a:solidFill>
                <a:latin typeface="+mn-lt"/>
                <a:ea typeface="+mn-ea"/>
                <a:cs typeface="+mn-cs"/>
              </a:rPr>
              <a:t>Interface Data Processing Segment</a:t>
            </a:r>
            <a:endParaRPr lang="en-US" b="1" dirty="0" smtClean="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BCCSO – Beltsville</a:t>
            </a:r>
            <a:r>
              <a:rPr lang="en-US" baseline="0" dirty="0" smtClean="0"/>
              <a:t> Center for Climate System </a:t>
            </a:r>
            <a:r>
              <a:rPr lang="en-US" baseline="0" dirty="0" smtClean="0"/>
              <a:t>Operation</a:t>
            </a:r>
          </a:p>
          <a:p>
            <a:r>
              <a:rPr lang="en-US" baseline="0" dirty="0" smtClean="0"/>
              <a:t>PMRF – Pacific Missile Range Facility</a:t>
            </a:r>
            <a:endParaRPr lang="en-US" dirty="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CrIMSS – Cross-track Infrared Microwave Sounding Suite</a:t>
            </a:r>
          </a:p>
          <a:p>
            <a:r>
              <a:rPr lang="en-US" dirty="0" smtClean="0"/>
              <a:t>CrIS – Cross-track Infrared Sounder</a:t>
            </a:r>
          </a:p>
          <a:p>
            <a:r>
              <a:rPr lang="en-US" dirty="0" smtClean="0"/>
              <a:t>ATMS – Advanced Technology Microwave Sounder</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IDPS</a:t>
            </a:r>
            <a:r>
              <a:rPr lang="en-US" sz="1200" b="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Interface Data Processing Segment</a:t>
            </a:r>
            <a:endParaRPr lang="en-US" b="1"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 CrIMSS operational algorithm </a:t>
            </a:r>
            <a:r>
              <a:rPr lang="en-US" dirty="0" smtClean="0"/>
              <a:t>is an optimal estimation (OE) approach with minimization achieved using with a modified (</a:t>
            </a:r>
            <a:r>
              <a:rPr lang="en-US" dirty="0" err="1" smtClean="0"/>
              <a:t>linearized</a:t>
            </a:r>
            <a:r>
              <a:rPr lang="en-US" dirty="0" smtClean="0"/>
              <a:t>, instead of 2</a:t>
            </a:r>
            <a:r>
              <a:rPr lang="en-US" baseline="30000" dirty="0" smtClean="0"/>
              <a:t>nd</a:t>
            </a:r>
            <a:r>
              <a:rPr lang="en-US" dirty="0" smtClean="0"/>
              <a:t> derivative) </a:t>
            </a:r>
            <a:r>
              <a:rPr lang="en-US" dirty="0" err="1" smtClean="0"/>
              <a:t>Levenbrg-Marquart</a:t>
            </a:r>
            <a:r>
              <a:rPr lang="en-US" dirty="0" smtClean="0"/>
              <a:t> (1940s): obs − calc residual high = more damping; no regression front-end.  NGAS is “more theoretically sound” but never been tested.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CrIMSS LaRC</a:t>
            </a:r>
            <a:r>
              <a:rPr lang="en-US" baseline="0" dirty="0" smtClean="0"/>
              <a:t> v1.5 implementation of NGAS algorithm is run offline at STAR and LaRC (current version </a:t>
            </a:r>
            <a:r>
              <a:rPr lang="en-US" sz="1200" kern="1200" dirty="0" smtClean="0">
                <a:solidFill>
                  <a:schemeClr val="tx1"/>
                </a:solidFill>
                <a:latin typeface="+mn-lt"/>
                <a:ea typeface="+mn-ea"/>
                <a:cs typeface="+mn-cs"/>
              </a:rPr>
              <a:t>larc_crimss_v1.5.05.00_20120515xu)</a:t>
            </a:r>
            <a:endParaRPr lang="en-US" dirty="0" smtClean="0"/>
          </a:p>
          <a:p>
            <a:endParaRPr lang="en-US" dirty="0" smtClean="0"/>
          </a:p>
          <a:p>
            <a:r>
              <a:rPr lang="en-US" dirty="0" smtClean="0"/>
              <a:t>The </a:t>
            </a:r>
            <a:r>
              <a:rPr lang="en-US" dirty="0" err="1" smtClean="0"/>
              <a:t>Soumi</a:t>
            </a:r>
            <a:r>
              <a:rPr lang="en-US" dirty="0" smtClean="0"/>
              <a:t> NPP CrIMSS</a:t>
            </a:r>
            <a:r>
              <a:rPr lang="en-US" baseline="0" dirty="0" smtClean="0"/>
              <a:t> EDRs are at FOR = </a:t>
            </a:r>
            <a:r>
              <a:rPr lang="en-US" dirty="0" smtClean="0"/>
              <a:t>3x3 FOVs (40km) resolution. </a:t>
            </a:r>
          </a:p>
          <a:p>
            <a:endParaRPr lang="en-US" dirty="0" smtClean="0"/>
          </a:p>
          <a:p>
            <a:r>
              <a:rPr lang="en-US" dirty="0" smtClean="0"/>
              <a:t>The horizontal cell size (HCS) for the JPSS CrIMSS EDRs was</a:t>
            </a:r>
            <a:r>
              <a:rPr lang="en-US" baseline="0" dirty="0" smtClean="0"/>
              <a:t> designed for</a:t>
            </a:r>
            <a:r>
              <a:rPr lang="en-US" dirty="0" smtClean="0"/>
              <a:t>:</a:t>
            </a:r>
          </a:p>
          <a:p>
            <a:r>
              <a:rPr lang="en-US" dirty="0" smtClean="0"/>
              <a:t>1. 1x1 (single) FOV (14km at nadir) for “clear” conditions</a:t>
            </a:r>
          </a:p>
          <a:p>
            <a:r>
              <a:rPr lang="en-US" dirty="0" smtClean="0"/>
              <a:t>2. 2x2 FOVs (28km at nadir) for partly “cloudy” conditions</a:t>
            </a:r>
          </a:p>
          <a:p>
            <a:r>
              <a:rPr lang="en-US" dirty="0" smtClean="0"/>
              <a:t>3. 3x3 FOVs (40km) for cloudy “conditions.” </a:t>
            </a:r>
          </a:p>
          <a:p>
            <a:endParaRPr lang="en-US" dirty="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KPPs in boldface</a:t>
            </a:r>
          </a:p>
          <a:p>
            <a:endParaRPr lang="en-US" dirty="0" smtClean="0"/>
          </a:p>
          <a:p>
            <a:r>
              <a:rPr lang="en-US" dirty="0" smtClean="0"/>
              <a:t>Old NPOESS Requirements:</a:t>
            </a:r>
          </a:p>
          <a:p>
            <a:r>
              <a:rPr lang="en-US" dirty="0" smtClean="0"/>
              <a:t>IORD – Integrated Operational Requirements Document</a:t>
            </a:r>
          </a:p>
          <a:p>
            <a:r>
              <a:rPr lang="en-US" dirty="0" smtClean="0"/>
              <a:t>NGAS – Northrop Grumman Aerospace Systems </a:t>
            </a:r>
          </a:p>
          <a:p>
            <a:endParaRPr lang="en-US" dirty="0" smtClean="0"/>
          </a:p>
          <a:p>
            <a:r>
              <a:rPr lang="en-US" dirty="0" smtClean="0"/>
              <a:t>“Partly Cloudy” –  ≤50% cloudiness</a:t>
            </a:r>
          </a:p>
          <a:p>
            <a:r>
              <a:rPr lang="en-US" dirty="0" smtClean="0"/>
              <a:t>“Cloudy” –  &gt;50% cloudiness</a:t>
            </a:r>
          </a:p>
          <a:p>
            <a:endParaRPr lang="en-US" dirty="0" smtClean="0"/>
          </a:p>
          <a:p>
            <a:r>
              <a:rPr lang="en-US" i="1" dirty="0" smtClean="0"/>
              <a:t>Clear</a:t>
            </a:r>
            <a:r>
              <a:rPr lang="en-US" dirty="0" smtClean="0"/>
              <a:t> – the CrIMSS EDR retrieval algorithm detected no cloud within a FOR;</a:t>
            </a:r>
          </a:p>
          <a:p>
            <a:r>
              <a:rPr lang="en-US" i="1" dirty="0" smtClean="0"/>
              <a:t>Cloudy</a:t>
            </a:r>
            <a:r>
              <a:rPr lang="en-US" dirty="0" smtClean="0"/>
              <a:t> – the CrIMSS EDR algorithm detected overcast cloud or more than three layers of clouds within a FOR;</a:t>
            </a:r>
          </a:p>
          <a:p>
            <a:r>
              <a:rPr lang="en-US" i="1" dirty="0" smtClean="0"/>
              <a:t>Partly Cloudy</a:t>
            </a:r>
            <a:r>
              <a:rPr lang="en-US" dirty="0" smtClean="0"/>
              <a:t> – the CrIMSS algorithm detected one to three layers of clouds. </a:t>
            </a:r>
          </a:p>
          <a:p>
            <a:endParaRPr lang="en-US" dirty="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IDPS</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Interface Data Processing Segment</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N</a:t>
            </a:r>
            <a:r>
              <a:rPr lang="en-US" baseline="0" dirty="0" smtClean="0"/>
              <a:t>JO – NOAA JPSS Office</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5"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10A441AE-A247-4A18-BAE5-97140530C432}" type="slidenum">
              <a:rPr lang="en-US"/>
              <a:pPr>
                <a:defRPr/>
              </a:pPr>
              <a:t>‹#›</a:t>
            </a:fld>
            <a:endParaRPr lang="en-US" dirty="0"/>
          </a:p>
        </p:txBody>
      </p:sp>
      <p:pic>
        <p:nvPicPr>
          <p:cNvPr id="10" name="Picture 9" descr="STAR logo.png"/>
          <p:cNvPicPr>
            <a:picLocks noChangeAspect="1"/>
          </p:cNvPicPr>
          <p:nvPr userDrawn="1"/>
        </p:nvPicPr>
        <p:blipFill>
          <a:blip r:embed="rId2" cstate="print"/>
          <a:stretch>
            <a:fillRect/>
          </a:stretch>
        </p:blipFill>
        <p:spPr>
          <a:xfrm>
            <a:off x="182880" y="137160"/>
            <a:ext cx="807196"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5"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47AE0DEB-0B03-4F60-A265-7FCAE772BC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5"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C237940A-ABCF-4C23-8E75-48D2166D8A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5"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9211A9F0-36B1-49BA-BB0B-8DF98E94703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5"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D383E790-6C63-4CE9-B308-86DF05B0CD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6"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5FBC84A3-037E-487E-B64D-000018C8164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8"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9" name="Slide Number Placeholder 5"/>
          <p:cNvSpPr>
            <a:spLocks noGrp="1"/>
          </p:cNvSpPr>
          <p:nvPr>
            <p:ph type="sldNum" sz="quarter" idx="12"/>
          </p:nvPr>
        </p:nvSpPr>
        <p:spPr/>
        <p:txBody>
          <a:bodyPr/>
          <a:lstStyle>
            <a:lvl1pPr>
              <a:defRPr/>
            </a:lvl1pPr>
          </a:lstStyle>
          <a:p>
            <a:pPr>
              <a:defRPr/>
            </a:pPr>
            <a:fld id="{AF99C5DC-CC62-4A4D-A2C9-B36BBAAC07D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4"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5" name="Slide Number Placeholder 5"/>
          <p:cNvSpPr>
            <a:spLocks noGrp="1"/>
          </p:cNvSpPr>
          <p:nvPr>
            <p:ph type="sldNum" sz="quarter" idx="12"/>
          </p:nvPr>
        </p:nvSpPr>
        <p:spPr/>
        <p:txBody>
          <a:bodyPr/>
          <a:lstStyle>
            <a:lvl1pPr>
              <a:defRPr/>
            </a:lvl1pPr>
          </a:lstStyle>
          <a:p>
            <a:pPr>
              <a:defRPr/>
            </a:pPr>
            <a:fld id="{969A7D6D-9F29-4F0D-BF4A-3435BAAEE9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3"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4" name="Slide Number Placeholder 5"/>
          <p:cNvSpPr>
            <a:spLocks noGrp="1"/>
          </p:cNvSpPr>
          <p:nvPr>
            <p:ph type="sldNum" sz="quarter" idx="12"/>
          </p:nvPr>
        </p:nvSpPr>
        <p:spPr/>
        <p:txBody>
          <a:bodyPr/>
          <a:lstStyle>
            <a:lvl1pPr>
              <a:defRPr/>
            </a:lvl1pPr>
          </a:lstStyle>
          <a:p>
            <a:pPr>
              <a:defRPr/>
            </a:pPr>
            <a:fld id="{350D6C0A-5D5C-41BB-8CF7-88C47A8FF21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6"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D3E86FA5-6ECD-445C-BFF7-89E860122A5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23-Jul-12</a:t>
            </a:r>
            <a:endParaRPr lang="en-US"/>
          </a:p>
        </p:txBody>
      </p:sp>
      <p:sp>
        <p:nvSpPr>
          <p:cNvPr id="6" name="Footer Placeholder 4"/>
          <p:cNvSpPr>
            <a:spLocks noGrp="1"/>
          </p:cNvSpPr>
          <p:nvPr>
            <p:ph type="ftr" sz="quarter" idx="11"/>
          </p:nvPr>
        </p:nvSpPr>
        <p:spPr/>
        <p:txBody>
          <a:bodyPr/>
          <a:lstStyle>
            <a:lvl1pPr>
              <a:defRPr/>
            </a:lvl1pPr>
          </a:lstStyle>
          <a:p>
            <a:pPr>
              <a:defRPr/>
            </a:pPr>
            <a:r>
              <a:rPr lang="da-DK" smtClean="0"/>
              <a:t>Nalli, Barnet, et al. - IGARSS 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AB2D475B-DEE7-4217-A3A9-DD778D9DE1E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8600" y="228600"/>
            <a:ext cx="7162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i="1">
                <a:solidFill>
                  <a:srgbClr val="898989"/>
                </a:solidFill>
                <a:latin typeface="Calibri" pitchFamily="34" charset="0"/>
              </a:defRPr>
            </a:lvl1pPr>
          </a:lstStyle>
          <a:p>
            <a:pPr>
              <a:defRPr/>
            </a:pPr>
            <a:r>
              <a:rPr lang="en-US" smtClean="0"/>
              <a:t>23-Jul-12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i="1">
                <a:solidFill>
                  <a:srgbClr val="898989"/>
                </a:solidFill>
                <a:latin typeface="Calibri" pitchFamily="34" charset="0"/>
              </a:defRPr>
            </a:lvl1pPr>
          </a:lstStyle>
          <a:p>
            <a:pPr>
              <a:defRPr/>
            </a:pPr>
            <a:r>
              <a:rPr lang="da-DK" smtClean="0"/>
              <a:t>Nalli, Barnet, et al. - IGARSS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10F0CD-5513-44A5-B38C-AF4A43C45D40}" type="slidenum">
              <a:rPr lang="en-US"/>
              <a:pPr>
                <a:defRPr/>
              </a:pPr>
              <a:t>‹#›</a:t>
            </a:fld>
            <a:endParaRPr lang="en-US" dirty="0"/>
          </a:p>
        </p:txBody>
      </p:sp>
      <p:sp>
        <p:nvSpPr>
          <p:cNvPr id="7" name="Line 6"/>
          <p:cNvSpPr>
            <a:spLocks noChangeShapeType="1"/>
          </p:cNvSpPr>
          <p:nvPr userDrawn="1"/>
        </p:nvSpPr>
        <p:spPr bwMode="auto">
          <a:xfrm>
            <a:off x="0" y="958850"/>
            <a:ext cx="9144000" cy="0"/>
          </a:xfrm>
          <a:prstGeom prst="line">
            <a:avLst/>
          </a:prstGeom>
          <a:noFill/>
          <a:ln w="28575">
            <a:solidFill>
              <a:srgbClr val="003399"/>
            </a:solidFill>
            <a:round/>
            <a:headEnd/>
            <a:tailEnd type="none" w="sm" len="sm"/>
          </a:ln>
        </p:spPr>
        <p:txBody>
          <a:bodyPr wrap="none" anchor="ctr"/>
          <a:lstStyle/>
          <a:p>
            <a:pPr fontAlgn="auto">
              <a:spcBef>
                <a:spcPts val="0"/>
              </a:spcBef>
              <a:spcAft>
                <a:spcPts val="0"/>
              </a:spcAft>
              <a:defRPr/>
            </a:pPr>
            <a:endParaRPr lang="en-US">
              <a:latin typeface="+mn-lt"/>
              <a:ea typeface="ＭＳ Ｐゴシック" pitchFamily="-107" charset="-128"/>
            </a:endParaRPr>
          </a:p>
        </p:txBody>
      </p:sp>
      <p:pic>
        <p:nvPicPr>
          <p:cNvPr id="2056" name="Picture 8" descr="NOAA 3-D.bmp"/>
          <p:cNvPicPr>
            <a:picLocks noChangeAspect="1"/>
          </p:cNvPicPr>
          <p:nvPr userDrawn="1"/>
        </p:nvPicPr>
        <p:blipFill>
          <a:blip r:embed="rId13" cstate="print"/>
          <a:srcRect/>
          <a:stretch>
            <a:fillRect/>
          </a:stretch>
        </p:blipFill>
        <p:spPr bwMode="auto">
          <a:xfrm>
            <a:off x="8305800" y="109538"/>
            <a:ext cx="766763" cy="766762"/>
          </a:xfrm>
          <a:prstGeom prst="rect">
            <a:avLst/>
          </a:prstGeom>
          <a:noFill/>
          <a:ln w="9525">
            <a:noFill/>
            <a:miter lim="800000"/>
            <a:headEnd/>
            <a:tailEnd/>
          </a:ln>
        </p:spPr>
      </p:pic>
      <p:pic>
        <p:nvPicPr>
          <p:cNvPr id="12" name="Picture 11" descr="JPSS Logo5.png"/>
          <p:cNvPicPr>
            <a:picLocks noChangeAspect="1"/>
          </p:cNvPicPr>
          <p:nvPr userDrawn="1"/>
        </p:nvPicPr>
        <p:blipFill>
          <a:blip r:embed="rId14" cstate="print"/>
          <a:srcRect/>
          <a:stretch>
            <a:fillRect/>
          </a:stretch>
        </p:blipFill>
        <p:spPr bwMode="auto">
          <a:xfrm>
            <a:off x="7498080" y="137160"/>
            <a:ext cx="733010" cy="685800"/>
          </a:xfrm>
          <a:prstGeom prst="rect">
            <a:avLst/>
          </a:prstGeom>
          <a:noFill/>
          <a:ln w="9525">
            <a:noFill/>
            <a:miter lim="800000"/>
            <a:headEnd/>
            <a:tailEnd/>
          </a:ln>
          <a:effectLst>
            <a:outerShdw blurRad="50800" dist="50800" dir="5400000" algn="ctr" rotWithShape="0">
              <a:srgbClr val="000000">
                <a:alpha val="57000"/>
              </a:srgbClr>
            </a:outerShdw>
          </a:effec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ctrTitle"/>
          </p:nvPr>
        </p:nvSpPr>
        <p:spPr/>
        <p:txBody>
          <a:bodyPr/>
          <a:lstStyle/>
          <a:p>
            <a:r>
              <a:rPr lang="en-US" sz="2800" b="1" dirty="0" smtClean="0"/>
              <a:t>Joint Polar Satellite System (JPSS) Cross-Track Infrared Microwave Sounding Suite (CrIMSS) Environmental Data Record Validation Status </a:t>
            </a:r>
            <a:endParaRPr lang="en-US" sz="2800" b="1" dirty="0" smtClean="0">
              <a:ea typeface="ＭＳ Ｐゴシック" pitchFamily="34" charset="-128"/>
              <a:cs typeface="Arial" charset="0"/>
            </a:endParaRPr>
          </a:p>
        </p:txBody>
      </p:sp>
      <p:sp>
        <p:nvSpPr>
          <p:cNvPr id="14339" name="Rectangle 5"/>
          <p:cNvSpPr>
            <a:spLocks noGrp="1"/>
          </p:cNvSpPr>
          <p:nvPr>
            <p:ph type="subTitle" idx="1"/>
          </p:nvPr>
        </p:nvSpPr>
        <p:spPr>
          <a:xfrm>
            <a:off x="685800" y="3886200"/>
            <a:ext cx="7772400" cy="1066800"/>
          </a:xfrm>
        </p:spPr>
        <p:txBody>
          <a:bodyPr/>
          <a:lstStyle/>
          <a:p>
            <a:r>
              <a:rPr lang="en-US" sz="1800" b="1" dirty="0" smtClean="0">
                <a:solidFill>
                  <a:schemeClr val="tx1"/>
                </a:solidFill>
                <a:ea typeface="ＭＳ Ｐゴシック" pitchFamily="34" charset="-128"/>
                <a:cs typeface="Arial" charset="0"/>
              </a:rPr>
              <a:t>Nicholas R. Nalli,</a:t>
            </a:r>
            <a:r>
              <a:rPr lang="en-US" sz="1800" b="1" baseline="30000" dirty="0" smtClean="0">
                <a:solidFill>
                  <a:schemeClr val="tx1"/>
                </a:solidFill>
                <a:ea typeface="ＭＳ Ｐゴシック" pitchFamily="34" charset="-128"/>
                <a:cs typeface="Arial" charset="0"/>
              </a:rPr>
              <a:t>1,2</a:t>
            </a:r>
            <a:r>
              <a:rPr lang="en-US" sz="1800" b="1" dirty="0" smtClean="0">
                <a:solidFill>
                  <a:schemeClr val="tx1"/>
                </a:solidFill>
                <a:ea typeface="ＭＳ Ｐゴシック" pitchFamily="34" charset="-128"/>
                <a:cs typeface="Arial" charset="0"/>
              </a:rPr>
              <a:t> Christopher D. Barnet,</a:t>
            </a:r>
            <a:r>
              <a:rPr lang="en-US" sz="1800" b="1" baseline="30000" dirty="0" smtClean="0">
                <a:solidFill>
                  <a:schemeClr val="tx1"/>
                </a:solidFill>
                <a:ea typeface="ＭＳ Ｐゴシック" pitchFamily="34" charset="-128"/>
                <a:cs typeface="Arial" charset="0"/>
              </a:rPr>
              <a:t>1</a:t>
            </a:r>
            <a:r>
              <a:rPr lang="en-US" sz="1800" b="1" dirty="0" smtClean="0">
                <a:solidFill>
                  <a:schemeClr val="tx1"/>
                </a:solidFill>
                <a:ea typeface="ＭＳ Ｐゴシック" pitchFamily="34" charset="-128"/>
                <a:cs typeface="Arial" charset="0"/>
              </a:rPr>
              <a:t> </a:t>
            </a:r>
          </a:p>
          <a:p>
            <a:pPr>
              <a:spcBef>
                <a:spcPts val="0"/>
              </a:spcBef>
            </a:pPr>
            <a:r>
              <a:rPr lang="en-US" sz="1800" b="1" dirty="0" err="1" smtClean="0">
                <a:solidFill>
                  <a:schemeClr val="tx1"/>
                </a:solidFill>
                <a:ea typeface="ＭＳ Ｐゴシック" pitchFamily="34" charset="-128"/>
                <a:cs typeface="Arial" charset="0"/>
              </a:rPr>
              <a:t>Murty</a:t>
            </a:r>
            <a:r>
              <a:rPr lang="en-US" sz="1800" b="1" dirty="0" smtClean="0">
                <a:solidFill>
                  <a:schemeClr val="tx1"/>
                </a:solidFill>
                <a:ea typeface="ＭＳ Ｐゴシック" pitchFamily="34" charset="-128"/>
                <a:cs typeface="Arial" charset="0"/>
              </a:rPr>
              <a:t> Divakarla,</a:t>
            </a:r>
            <a:r>
              <a:rPr lang="en-US" sz="1800" b="1" baseline="30000" dirty="0" smtClean="0">
                <a:solidFill>
                  <a:schemeClr val="tx1"/>
                </a:solidFill>
                <a:ea typeface="ＭＳ Ｐゴシック" pitchFamily="34" charset="-128"/>
                <a:cs typeface="Arial" charset="0"/>
              </a:rPr>
              <a:t>1,2</a:t>
            </a:r>
            <a:r>
              <a:rPr lang="en-US" sz="1800" b="1" dirty="0" smtClean="0">
                <a:solidFill>
                  <a:schemeClr val="tx1"/>
                </a:solidFill>
                <a:ea typeface="ＭＳ Ｐゴシック" pitchFamily="34" charset="-128"/>
                <a:cs typeface="Arial" charset="0"/>
              </a:rPr>
              <a:t> </a:t>
            </a:r>
            <a:r>
              <a:rPr lang="en-US" sz="1800" b="1" dirty="0" err="1" smtClean="0">
                <a:solidFill>
                  <a:schemeClr val="tx1"/>
                </a:solidFill>
                <a:ea typeface="ＭＳ Ｐゴシック" pitchFamily="34" charset="-128"/>
                <a:cs typeface="Arial" charset="0"/>
              </a:rPr>
              <a:t>Degui</a:t>
            </a:r>
            <a:r>
              <a:rPr lang="en-US" sz="1800" b="1" dirty="0" smtClean="0">
                <a:solidFill>
                  <a:schemeClr val="tx1"/>
                </a:solidFill>
                <a:ea typeface="ＭＳ Ｐゴシック" pitchFamily="34" charset="-128"/>
                <a:cs typeface="Arial" charset="0"/>
              </a:rPr>
              <a:t> </a:t>
            </a:r>
            <a:r>
              <a:rPr lang="en-US" sz="1800" b="1" dirty="0" smtClean="0">
                <a:solidFill>
                  <a:schemeClr val="tx1"/>
                </a:solidFill>
                <a:ea typeface="ＭＳ Ｐゴシック" pitchFamily="34" charset="-128"/>
                <a:cs typeface="Arial" charset="0"/>
              </a:rPr>
              <a:t>Gu,</a:t>
            </a:r>
            <a:r>
              <a:rPr lang="en-US" sz="1800" b="1" baseline="30000" dirty="0" smtClean="0">
                <a:solidFill>
                  <a:schemeClr val="tx1"/>
                </a:solidFill>
                <a:ea typeface="ＭＳ Ｐゴシック" pitchFamily="34" charset="-128"/>
                <a:cs typeface="Arial" charset="0"/>
              </a:rPr>
              <a:t>3</a:t>
            </a:r>
            <a:r>
              <a:rPr lang="en-US" sz="1800" b="1" dirty="0" smtClean="0">
                <a:solidFill>
                  <a:schemeClr val="tx1"/>
                </a:solidFill>
                <a:ea typeface="ＭＳ Ｐゴシック" pitchFamily="34" charset="-128"/>
                <a:cs typeface="Arial" charset="0"/>
              </a:rPr>
              <a:t> </a:t>
            </a:r>
            <a:r>
              <a:rPr lang="en-US" sz="1800" b="1" dirty="0" err="1" smtClean="0">
                <a:solidFill>
                  <a:schemeClr val="tx1"/>
                </a:solidFill>
                <a:ea typeface="ＭＳ Ｐゴシック" pitchFamily="34" charset="-128"/>
                <a:cs typeface="Arial" charset="0"/>
              </a:rPr>
              <a:t>Xu</a:t>
            </a:r>
            <a:r>
              <a:rPr lang="en-US" sz="1800" b="1" dirty="0" smtClean="0">
                <a:solidFill>
                  <a:schemeClr val="tx1"/>
                </a:solidFill>
                <a:ea typeface="ＭＳ Ｐゴシック" pitchFamily="34" charset="-128"/>
                <a:cs typeface="Arial" charset="0"/>
              </a:rPr>
              <a:t> Liu,</a:t>
            </a:r>
            <a:r>
              <a:rPr lang="en-US" sz="1800" b="1" baseline="30000" dirty="0" smtClean="0">
                <a:solidFill>
                  <a:schemeClr val="tx1"/>
                </a:solidFill>
                <a:ea typeface="ＭＳ Ｐゴシック" pitchFamily="34" charset="-128"/>
                <a:cs typeface="Arial" charset="0"/>
              </a:rPr>
              <a:t>5</a:t>
            </a:r>
            <a:r>
              <a:rPr lang="en-US" sz="1800" b="1" dirty="0" smtClean="0">
                <a:solidFill>
                  <a:schemeClr val="tx1"/>
                </a:solidFill>
                <a:ea typeface="ＭＳ Ｐゴシック" pitchFamily="34" charset="-128"/>
                <a:cs typeface="Arial" charset="0"/>
              </a:rPr>
              <a:t> Susan Kizer,</a:t>
            </a:r>
            <a:r>
              <a:rPr lang="en-US" sz="1800" b="1" baseline="30000" dirty="0" smtClean="0">
                <a:solidFill>
                  <a:schemeClr val="tx1"/>
                </a:solidFill>
                <a:ea typeface="ＭＳ Ｐゴシック" pitchFamily="34" charset="-128"/>
                <a:cs typeface="Arial" charset="0"/>
              </a:rPr>
              <a:t>5</a:t>
            </a:r>
            <a:r>
              <a:rPr lang="en-US" sz="1800" b="1" dirty="0" smtClean="0">
                <a:solidFill>
                  <a:schemeClr val="tx1"/>
                </a:solidFill>
                <a:ea typeface="ＭＳ Ｐゴシック" pitchFamily="34" charset="-128"/>
                <a:cs typeface="Arial" charset="0"/>
              </a:rPr>
              <a:t> </a:t>
            </a:r>
            <a:r>
              <a:rPr lang="en-US" sz="1800" b="1" dirty="0" err="1" smtClean="0">
                <a:solidFill>
                  <a:schemeClr val="tx1"/>
                </a:solidFill>
                <a:ea typeface="ＭＳ Ｐゴシック" pitchFamily="34" charset="-128"/>
                <a:cs typeface="Arial" charset="0"/>
              </a:rPr>
              <a:t>Lihang</a:t>
            </a:r>
            <a:r>
              <a:rPr lang="en-US" sz="1800" b="1" dirty="0" smtClean="0">
                <a:solidFill>
                  <a:schemeClr val="tx1"/>
                </a:solidFill>
                <a:ea typeface="ＭＳ Ｐゴシック" pitchFamily="34" charset="-128"/>
                <a:cs typeface="Arial" charset="0"/>
              </a:rPr>
              <a:t> </a:t>
            </a:r>
            <a:r>
              <a:rPr lang="en-US" sz="1800" b="1" dirty="0" smtClean="0">
                <a:solidFill>
                  <a:schemeClr val="tx1"/>
                </a:solidFill>
                <a:ea typeface="ＭＳ Ｐゴシック" pitchFamily="34" charset="-128"/>
                <a:cs typeface="Arial" charset="0"/>
              </a:rPr>
              <a:t>Zhou,</a:t>
            </a:r>
            <a:r>
              <a:rPr lang="en-US" sz="1800" b="1" baseline="30000" dirty="0" smtClean="0">
                <a:solidFill>
                  <a:schemeClr val="tx1"/>
                </a:solidFill>
                <a:ea typeface="ＭＳ Ｐゴシック" pitchFamily="34" charset="-128"/>
                <a:cs typeface="Arial" charset="0"/>
              </a:rPr>
              <a:t>1,4</a:t>
            </a:r>
            <a:endParaRPr lang="en-US" sz="1800" b="1" dirty="0" smtClean="0">
              <a:solidFill>
                <a:schemeClr val="tx1"/>
              </a:solidFill>
              <a:ea typeface="ＭＳ Ｐゴシック" pitchFamily="34" charset="-128"/>
              <a:cs typeface="Arial" charset="0"/>
            </a:endParaRPr>
          </a:p>
          <a:p>
            <a:pPr>
              <a:spcBef>
                <a:spcPts val="0"/>
              </a:spcBef>
            </a:pPr>
            <a:r>
              <a:rPr lang="en-US" sz="1800" b="1" dirty="0" smtClean="0">
                <a:solidFill>
                  <a:schemeClr val="tx1"/>
                </a:solidFill>
                <a:ea typeface="ＭＳ Ｐゴシック" pitchFamily="34" charset="-128"/>
                <a:cs typeface="Arial" charset="0"/>
              </a:rPr>
              <a:t>Antonia Gambacorta,</a:t>
            </a:r>
            <a:r>
              <a:rPr lang="en-US" sz="1800" b="1" baseline="30000" dirty="0" smtClean="0">
                <a:solidFill>
                  <a:schemeClr val="tx1"/>
                </a:solidFill>
                <a:ea typeface="ＭＳ Ｐゴシック" pitchFamily="34" charset="-128"/>
                <a:cs typeface="Arial" charset="0"/>
              </a:rPr>
              <a:t>1,6</a:t>
            </a:r>
            <a:r>
              <a:rPr lang="en-US" sz="1800" b="1" dirty="0" smtClean="0">
                <a:solidFill>
                  <a:schemeClr val="tx1"/>
                </a:solidFill>
                <a:ea typeface="ＭＳ Ｐゴシック" pitchFamily="34" charset="-128"/>
                <a:cs typeface="Arial" charset="0"/>
              </a:rPr>
              <a:t> </a:t>
            </a:r>
            <a:r>
              <a:rPr lang="en-US" sz="1800" b="1" dirty="0" smtClean="0">
                <a:solidFill>
                  <a:prstClr val="black"/>
                </a:solidFill>
                <a:ea typeface="ＭＳ Ｐゴシック" pitchFamily="34" charset="-128"/>
                <a:cs typeface="Arial" charset="0"/>
              </a:rPr>
              <a:t>Mike Wilson,</a:t>
            </a:r>
            <a:r>
              <a:rPr lang="en-US" sz="1800" b="1" baseline="30000" dirty="0" smtClean="0">
                <a:solidFill>
                  <a:schemeClr val="tx1"/>
                </a:solidFill>
                <a:ea typeface="ＭＳ Ｐゴシック" pitchFamily="34" charset="-128"/>
                <a:cs typeface="Arial" charset="0"/>
              </a:rPr>
              <a:t>1,2</a:t>
            </a:r>
            <a:r>
              <a:rPr lang="en-US" sz="1800" b="1" dirty="0" smtClean="0">
                <a:solidFill>
                  <a:prstClr val="black"/>
                </a:solidFill>
                <a:ea typeface="ＭＳ Ｐゴシック" pitchFamily="34" charset="-128"/>
                <a:cs typeface="Arial" charset="0"/>
              </a:rPr>
              <a:t> Tony Reale,</a:t>
            </a:r>
            <a:r>
              <a:rPr lang="en-US" sz="1800" b="1" baseline="30000" dirty="0" smtClean="0">
                <a:solidFill>
                  <a:schemeClr val="tx1"/>
                </a:solidFill>
                <a:ea typeface="ＭＳ Ｐゴシック" pitchFamily="34" charset="-128"/>
                <a:cs typeface="Arial" charset="0"/>
              </a:rPr>
              <a:t>1</a:t>
            </a:r>
            <a:r>
              <a:rPr lang="en-US" sz="1800" b="1" dirty="0" smtClean="0">
                <a:solidFill>
                  <a:prstClr val="black"/>
                </a:solidFill>
                <a:ea typeface="ＭＳ Ｐゴシック" pitchFamily="34" charset="-128"/>
                <a:cs typeface="Arial" charset="0"/>
              </a:rPr>
              <a:t> Dave Tobin,</a:t>
            </a:r>
            <a:r>
              <a:rPr lang="en-US" sz="1800" b="1" baseline="30000" dirty="0" smtClean="0">
                <a:solidFill>
                  <a:schemeClr val="tx1"/>
                </a:solidFill>
                <a:ea typeface="ＭＳ Ｐゴシック" pitchFamily="34" charset="-128"/>
                <a:cs typeface="Arial" charset="0"/>
              </a:rPr>
              <a:t>7</a:t>
            </a:r>
            <a:r>
              <a:rPr lang="en-US" sz="1800" b="1" dirty="0" smtClean="0">
                <a:solidFill>
                  <a:prstClr val="black"/>
                </a:solidFill>
                <a:ea typeface="ＭＳ Ｐゴシック" pitchFamily="34" charset="-128"/>
                <a:cs typeface="Arial" charset="0"/>
              </a:rPr>
              <a:t> </a:t>
            </a:r>
            <a:r>
              <a:rPr lang="en-US" sz="1800" b="1" i="1" dirty="0" smtClean="0">
                <a:solidFill>
                  <a:prstClr val="black"/>
                </a:solidFill>
                <a:ea typeface="ＭＳ Ｐゴシック" pitchFamily="34" charset="-128"/>
                <a:cs typeface="Arial" charset="0"/>
              </a:rPr>
              <a:t>et al.</a:t>
            </a:r>
            <a:r>
              <a:rPr lang="en-US" sz="2800" dirty="0" smtClean="0">
                <a:solidFill>
                  <a:schemeClr val="tx1"/>
                </a:solidFill>
                <a:ea typeface="ＭＳ Ｐゴシック" pitchFamily="34" charset="-128"/>
                <a:cs typeface="Arial" charset="0"/>
              </a:rPr>
              <a:t/>
            </a:r>
            <a:br>
              <a:rPr lang="en-US" sz="2800" dirty="0" smtClean="0">
                <a:solidFill>
                  <a:schemeClr val="tx1"/>
                </a:solidFill>
                <a:ea typeface="ＭＳ Ｐゴシック" pitchFamily="34" charset="-128"/>
                <a:cs typeface="Arial" charset="0"/>
              </a:rPr>
            </a:br>
            <a:endParaRPr lang="en-US" sz="1400" i="1" dirty="0" smtClean="0">
              <a:solidFill>
                <a:srgbClr val="000000"/>
              </a:solidFill>
              <a:ea typeface="ＭＳ Ｐゴシック" pitchFamily="34" charset="-128"/>
              <a:cs typeface="Arial" charset="0"/>
            </a:endParaRPr>
          </a:p>
        </p:txBody>
      </p:sp>
      <p:sp>
        <p:nvSpPr>
          <p:cNvPr id="4" name="TextBox 3"/>
          <p:cNvSpPr txBox="1"/>
          <p:nvPr/>
        </p:nvSpPr>
        <p:spPr>
          <a:xfrm>
            <a:off x="1219200" y="4876800"/>
            <a:ext cx="6629400" cy="1169551"/>
          </a:xfrm>
          <a:prstGeom prst="rect">
            <a:avLst/>
          </a:prstGeom>
          <a:noFill/>
        </p:spPr>
        <p:txBody>
          <a:bodyPr wrap="square" rtlCol="0">
            <a:spAutoFit/>
          </a:bodyPr>
          <a:lstStyle/>
          <a:p>
            <a:pPr algn="ctr"/>
            <a:r>
              <a:rPr lang="en-US" sz="1000" i="1" baseline="30000" dirty="0" smtClean="0">
                <a:solidFill>
                  <a:srgbClr val="000000"/>
                </a:solidFill>
                <a:latin typeface="Calibri"/>
              </a:rPr>
              <a:t>1 </a:t>
            </a:r>
            <a:r>
              <a:rPr lang="en-US" sz="1000" i="1" dirty="0" smtClean="0">
                <a:solidFill>
                  <a:srgbClr val="000000"/>
                </a:solidFill>
                <a:latin typeface="Calibri"/>
              </a:rPr>
              <a:t>NOAA/NESDIS Center for Satellite Applications and Research (STAR), Camp Springs, MD, USA</a:t>
            </a:r>
            <a:br>
              <a:rPr lang="en-US" sz="1000" i="1" dirty="0" smtClean="0">
                <a:solidFill>
                  <a:srgbClr val="000000"/>
                </a:solidFill>
                <a:latin typeface="Calibri"/>
              </a:rPr>
            </a:br>
            <a:r>
              <a:rPr lang="en-US" sz="1000" i="1" baseline="30000" dirty="0" smtClean="0">
                <a:solidFill>
                  <a:srgbClr val="000000"/>
                </a:solidFill>
                <a:latin typeface="Calibri"/>
              </a:rPr>
              <a:t> 2 </a:t>
            </a:r>
            <a:r>
              <a:rPr lang="en-US" sz="1000" i="1" dirty="0" smtClean="0">
                <a:solidFill>
                  <a:srgbClr val="000000"/>
                </a:solidFill>
                <a:latin typeface="Calibri"/>
              </a:rPr>
              <a:t>I.M. Systems Group, Inc., Rockville, MD, USA</a:t>
            </a:r>
          </a:p>
          <a:p>
            <a:pPr algn="ctr"/>
            <a:r>
              <a:rPr lang="en-US" sz="1000" i="1" baseline="30000" dirty="0" smtClean="0">
                <a:solidFill>
                  <a:srgbClr val="000000"/>
                </a:solidFill>
                <a:latin typeface="Calibri"/>
              </a:rPr>
              <a:t> 3 </a:t>
            </a:r>
            <a:r>
              <a:rPr lang="en-US" sz="1000" i="1" dirty="0" smtClean="0">
                <a:solidFill>
                  <a:srgbClr val="000000"/>
                </a:solidFill>
                <a:latin typeface="Calibri"/>
              </a:rPr>
              <a:t>Northrop Grumman Aerospace Systems (NGAS), Redondo Beach, CA, USA</a:t>
            </a:r>
          </a:p>
          <a:p>
            <a:pPr algn="ctr"/>
            <a:r>
              <a:rPr lang="en-US" sz="1000" i="1" baseline="30000" dirty="0" smtClean="0">
                <a:solidFill>
                  <a:srgbClr val="000000"/>
                </a:solidFill>
                <a:latin typeface="Calibri"/>
              </a:rPr>
              <a:t>4 </a:t>
            </a:r>
            <a:r>
              <a:rPr lang="en-US" sz="1000" i="1" dirty="0" smtClean="0">
                <a:solidFill>
                  <a:srgbClr val="000000"/>
                </a:solidFill>
                <a:latin typeface="Calibri"/>
              </a:rPr>
              <a:t>Algorithms and Data Products Program, NOAA/NESDIS/STAR, Silver Spring, MD, USA</a:t>
            </a:r>
          </a:p>
          <a:p>
            <a:pPr algn="ctr"/>
            <a:r>
              <a:rPr lang="en-US" sz="1000" i="1" baseline="30000" dirty="0" smtClean="0">
                <a:solidFill>
                  <a:srgbClr val="000000"/>
                </a:solidFill>
                <a:latin typeface="Calibri"/>
              </a:rPr>
              <a:t>5</a:t>
            </a:r>
            <a:r>
              <a:rPr lang="en-US" sz="1000" i="1" dirty="0" smtClean="0">
                <a:solidFill>
                  <a:srgbClr val="000000"/>
                </a:solidFill>
                <a:latin typeface="Calibri"/>
              </a:rPr>
              <a:t>NASA Langley Research Center, Hampton, VA, USA</a:t>
            </a:r>
          </a:p>
          <a:p>
            <a:pPr algn="ctr"/>
            <a:r>
              <a:rPr lang="en-US" sz="1000" i="1" baseline="30000" dirty="0" smtClean="0">
                <a:solidFill>
                  <a:srgbClr val="000000"/>
                </a:solidFill>
                <a:latin typeface="Calibri"/>
              </a:rPr>
              <a:t>6</a:t>
            </a:r>
            <a:r>
              <a:rPr lang="en-US" sz="1000" i="1" dirty="0" smtClean="0">
                <a:solidFill>
                  <a:srgbClr val="000000"/>
                </a:solidFill>
                <a:latin typeface="Calibri"/>
              </a:rPr>
              <a:t>Riverside Technology, Inc., Silver Spring, MD, USA</a:t>
            </a:r>
          </a:p>
          <a:p>
            <a:pPr algn="ctr"/>
            <a:r>
              <a:rPr lang="en-US" sz="1000" i="1" baseline="30000" dirty="0" smtClean="0">
                <a:solidFill>
                  <a:srgbClr val="000000"/>
                </a:solidFill>
                <a:latin typeface="Calibri"/>
              </a:rPr>
              <a:t>7</a:t>
            </a:r>
            <a:r>
              <a:rPr lang="en-US" sz="1000" i="1" dirty="0" smtClean="0">
                <a:solidFill>
                  <a:srgbClr val="000000"/>
                </a:solidFill>
                <a:latin typeface="Calibri"/>
              </a:rPr>
              <a:t>CIMSS, University of Wisconsin-Madison, Madison, WI, USA</a:t>
            </a:r>
          </a:p>
        </p:txBody>
      </p:sp>
      <p:sp>
        <p:nvSpPr>
          <p:cNvPr id="6" name="Text Box 4"/>
          <p:cNvSpPr txBox="1">
            <a:spLocks noChangeArrowheads="1"/>
          </p:cNvSpPr>
          <p:nvPr/>
        </p:nvSpPr>
        <p:spPr bwMode="auto">
          <a:xfrm>
            <a:off x="228600" y="6096000"/>
            <a:ext cx="8686800" cy="615553"/>
          </a:xfrm>
          <a:prstGeom prst="rect">
            <a:avLst/>
          </a:prstGeom>
          <a:noFill/>
          <a:ln w="50800">
            <a:noFill/>
            <a:miter lim="800000"/>
            <a:headEnd type="none" w="sm" len="sm"/>
            <a:tailEnd type="none" w="lg" len="lg"/>
          </a:ln>
          <a:effectLst/>
        </p:spPr>
        <p:txBody>
          <a:bodyPr wrap="square">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200" b="1" i="0" u="none" strike="noStrike" kern="0" cap="none" spc="0" normalizeH="0" baseline="0" noProof="0" dirty="0" smtClean="0">
                <a:ln>
                  <a:noFill/>
                </a:ln>
                <a:uLnTx/>
                <a:uFillTx/>
                <a:latin typeface="+mn-lt"/>
              </a:rPr>
              <a:t>2012 IGARSS Meeting</a:t>
            </a:r>
            <a:r>
              <a:rPr kumimoji="0" lang="en-US" sz="1050" b="1" i="0" u="none" strike="noStrike" kern="0" cap="none" spc="0" normalizeH="0" baseline="0" noProof="0" dirty="0" smtClean="0">
                <a:ln>
                  <a:noFill/>
                </a:ln>
                <a:uLnTx/>
                <a:uFillTx/>
                <a:latin typeface="+mn-lt"/>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100" kern="0" dirty="0" smtClean="0">
                <a:latin typeface="+mn-lt"/>
              </a:rPr>
              <a:t>Munich, Germany</a:t>
            </a:r>
            <a:endParaRPr kumimoji="0" lang="en-US" sz="1100" i="0" u="none" strike="noStrike" kern="0" cap="none" spc="0" normalizeH="0" baseline="0" noProof="0" dirty="0" smtClean="0">
              <a:ln>
                <a:noFill/>
              </a:ln>
              <a:uLnTx/>
              <a:uFillTx/>
              <a:latin typeface="+mn-l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100" kern="0" dirty="0" smtClean="0">
                <a:latin typeface="+mn-lt"/>
              </a:rPr>
              <a:t>24 </a:t>
            </a:r>
            <a:r>
              <a:rPr kumimoji="0" lang="en-US" sz="1100" i="0" u="none" strike="noStrike" kern="0" cap="none" spc="0" normalizeH="0" baseline="0" noProof="0" dirty="0" smtClean="0">
                <a:ln>
                  <a:noFill/>
                </a:ln>
                <a:uLnTx/>
                <a:uFillTx/>
                <a:latin typeface="+mn-lt"/>
              </a:rPr>
              <a:t>July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bwMode="auto">
          <a:noFill/>
          <a:ln>
            <a:miter lim="800000"/>
            <a:headEnd/>
            <a:tailEnd/>
          </a:ln>
        </p:spPr>
        <p:txBody>
          <a:bodyPr/>
          <a:lstStyle/>
          <a:p>
            <a:r>
              <a:rPr lang="en-US" smtClean="0"/>
              <a:t>23-Jul-12</a:t>
            </a:r>
          </a:p>
        </p:txBody>
      </p:sp>
      <p:sp>
        <p:nvSpPr>
          <p:cNvPr id="26627" name="Footer Placeholder 4"/>
          <p:cNvSpPr>
            <a:spLocks noGrp="1"/>
          </p:cNvSpPr>
          <p:nvPr>
            <p:ph type="ftr" sz="quarter" idx="11"/>
          </p:nvPr>
        </p:nvSpPr>
        <p:spPr bwMode="auto">
          <a:noFill/>
          <a:ln>
            <a:miter lim="800000"/>
            <a:headEnd/>
            <a:tailEnd/>
          </a:ln>
        </p:spPr>
        <p:txBody>
          <a:bodyPr/>
          <a:lstStyle/>
          <a:p>
            <a:r>
              <a:rPr lang="da-DK" smtClean="0"/>
              <a:t>Nalli, Barnet, et al. - IGARSS 2012</a:t>
            </a:r>
            <a:endParaRPr lang="en-US" smtClean="0"/>
          </a:p>
        </p:txBody>
      </p:sp>
      <p:sp>
        <p:nvSpPr>
          <p:cNvPr id="8" name="Slide Number Placeholder 5"/>
          <p:cNvSpPr>
            <a:spLocks noGrp="1"/>
          </p:cNvSpPr>
          <p:nvPr>
            <p:ph type="sldNum" sz="quarter" idx="12"/>
          </p:nvPr>
        </p:nvSpPr>
        <p:spPr/>
        <p:txBody>
          <a:bodyPr/>
          <a:lstStyle/>
          <a:p>
            <a:pPr>
              <a:defRPr/>
            </a:pPr>
            <a:fld id="{967E8977-E62E-414A-B6DB-CE30E0393703}" type="slidenum">
              <a:rPr lang="en-US"/>
              <a:pPr>
                <a:defRPr/>
              </a:pPr>
              <a:t>10</a:t>
            </a:fld>
            <a:endParaRPr lang="en-US" dirty="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4ECAB90-EECD-4169-B39C-FDE930F2A805}" type="slidenum">
              <a:rPr lang="en-US" sz="1200">
                <a:solidFill>
                  <a:schemeClr val="tx1">
                    <a:tint val="75000"/>
                  </a:schemeClr>
                </a:solidFill>
                <a:latin typeface="+mn-lt"/>
              </a:rPr>
              <a:pPr algn="r" fontAlgn="auto">
                <a:spcBef>
                  <a:spcPts val="0"/>
                </a:spcBef>
                <a:spcAft>
                  <a:spcPts val="0"/>
                </a:spcAft>
                <a:defRPr/>
              </a:pPr>
              <a:t>10</a:t>
            </a:fld>
            <a:endParaRPr lang="en-US" sz="1200">
              <a:solidFill>
                <a:schemeClr val="tx1">
                  <a:tint val="75000"/>
                </a:schemeClr>
              </a:solidFill>
              <a:latin typeface="+mn-lt"/>
            </a:endParaRPr>
          </a:p>
        </p:txBody>
      </p:sp>
      <p:sp>
        <p:nvSpPr>
          <p:cNvPr id="26630" name="Rectangle 2"/>
          <p:cNvSpPr>
            <a:spLocks noGrp="1" noChangeArrowheads="1"/>
          </p:cNvSpPr>
          <p:nvPr>
            <p:ph type="title"/>
          </p:nvPr>
        </p:nvSpPr>
        <p:spPr/>
        <p:txBody>
          <a:bodyPr/>
          <a:lstStyle/>
          <a:p>
            <a:pPr algn="l"/>
            <a:r>
              <a:rPr lang="en-US" b="1" dirty="0" smtClean="0"/>
              <a:t>Cal/Val </a:t>
            </a:r>
            <a:r>
              <a:rPr lang="en-US" b="1" dirty="0" smtClean="0"/>
              <a:t>Plan </a:t>
            </a:r>
            <a:r>
              <a:rPr lang="en-US" b="1" dirty="0" smtClean="0"/>
              <a:t>Phases</a:t>
            </a:r>
            <a:endParaRPr lang="en-US" b="1" dirty="0" smtClean="0"/>
          </a:p>
        </p:txBody>
      </p:sp>
      <p:sp>
        <p:nvSpPr>
          <p:cNvPr id="26631" name="Rectangle 3"/>
          <p:cNvSpPr>
            <a:spLocks noGrp="1" noChangeArrowheads="1"/>
          </p:cNvSpPr>
          <p:nvPr>
            <p:ph type="body" idx="1"/>
          </p:nvPr>
        </p:nvSpPr>
        <p:spPr/>
        <p:txBody>
          <a:bodyPr>
            <a:normAutofit fontScale="55000" lnSpcReduction="20000"/>
          </a:bodyPr>
          <a:lstStyle/>
          <a:p>
            <a:r>
              <a:rPr lang="en-US" b="1" i="1" dirty="0" smtClean="0">
                <a:solidFill>
                  <a:schemeClr val="bg1">
                    <a:lumMod val="65000"/>
                  </a:schemeClr>
                </a:solidFill>
              </a:rPr>
              <a:t>Pre-Launch</a:t>
            </a:r>
          </a:p>
          <a:p>
            <a:pPr lvl="1"/>
            <a:r>
              <a:rPr lang="en-US" dirty="0" smtClean="0">
                <a:solidFill>
                  <a:schemeClr val="bg1">
                    <a:lumMod val="65000"/>
                  </a:schemeClr>
                </a:solidFill>
              </a:rPr>
              <a:t>Demonstrate launch-readiness</a:t>
            </a:r>
          </a:p>
          <a:p>
            <a:pPr lvl="1"/>
            <a:r>
              <a:rPr lang="en-US" dirty="0" smtClean="0">
                <a:solidFill>
                  <a:schemeClr val="bg1">
                    <a:lumMod val="50000"/>
                  </a:schemeClr>
                </a:solidFill>
              </a:rPr>
              <a:t>Concluded</a:t>
            </a:r>
            <a:r>
              <a:rPr lang="en-US" dirty="0" smtClean="0">
                <a:solidFill>
                  <a:schemeClr val="bg1">
                    <a:lumMod val="65000"/>
                  </a:schemeClr>
                </a:solidFill>
              </a:rPr>
              <a:t> </a:t>
            </a:r>
            <a:r>
              <a:rPr lang="en-US" dirty="0" smtClean="0">
                <a:solidFill>
                  <a:srgbClr val="008000"/>
                </a:solidFill>
                <a:sym typeface="Webdings"/>
              </a:rPr>
              <a:t></a:t>
            </a:r>
            <a:endParaRPr lang="en-US" dirty="0" smtClean="0">
              <a:solidFill>
                <a:srgbClr val="008000"/>
              </a:solidFill>
            </a:endParaRPr>
          </a:p>
          <a:p>
            <a:endParaRPr lang="en-US" i="1" dirty="0" smtClean="0">
              <a:solidFill>
                <a:schemeClr val="tx1">
                  <a:lumMod val="50000"/>
                  <a:lumOff val="50000"/>
                </a:schemeClr>
              </a:solidFill>
            </a:endParaRPr>
          </a:p>
          <a:p>
            <a:r>
              <a:rPr lang="en-US" b="1" i="1" dirty="0" smtClean="0">
                <a:solidFill>
                  <a:schemeClr val="bg1">
                    <a:lumMod val="65000"/>
                  </a:schemeClr>
                </a:solidFill>
              </a:rPr>
              <a:t>Early Orbit Checkout (EOC)</a:t>
            </a:r>
          </a:p>
          <a:p>
            <a:pPr lvl="1"/>
            <a:r>
              <a:rPr lang="en-US" i="1" dirty="0" smtClean="0">
                <a:solidFill>
                  <a:schemeClr val="bg1">
                    <a:lumMod val="65000"/>
                  </a:schemeClr>
                </a:solidFill>
              </a:rPr>
              <a:t>L</a:t>
            </a:r>
            <a:r>
              <a:rPr lang="en-US" dirty="0" smtClean="0">
                <a:solidFill>
                  <a:schemeClr val="bg1">
                    <a:lumMod val="65000"/>
                  </a:schemeClr>
                </a:solidFill>
              </a:rPr>
              <a:t> + 90 days, as sensors are activated</a:t>
            </a:r>
          </a:p>
          <a:p>
            <a:pPr lvl="1"/>
            <a:r>
              <a:rPr lang="en-US" dirty="0" smtClean="0">
                <a:solidFill>
                  <a:schemeClr val="bg1">
                    <a:lumMod val="50000"/>
                  </a:schemeClr>
                </a:solidFill>
              </a:rPr>
              <a:t>Concluded</a:t>
            </a:r>
            <a:r>
              <a:rPr lang="en-US" dirty="0" smtClean="0">
                <a:solidFill>
                  <a:schemeClr val="bg1">
                    <a:lumMod val="65000"/>
                  </a:schemeClr>
                </a:solidFill>
              </a:rPr>
              <a:t> </a:t>
            </a:r>
            <a:r>
              <a:rPr lang="en-US" dirty="0" smtClean="0">
                <a:solidFill>
                  <a:srgbClr val="008000"/>
                </a:solidFill>
                <a:sym typeface="Webdings"/>
              </a:rPr>
              <a:t></a:t>
            </a:r>
            <a:endParaRPr lang="en-US" dirty="0" smtClean="0">
              <a:solidFill>
                <a:srgbClr val="008000"/>
              </a:solidFill>
            </a:endParaRPr>
          </a:p>
          <a:p>
            <a:endParaRPr lang="en-US" i="1" dirty="0" smtClean="0"/>
          </a:p>
          <a:p>
            <a:r>
              <a:rPr lang="en-US" b="1" i="1" dirty="0" smtClean="0"/>
              <a:t>Intensive Cal/Val (ICV)</a:t>
            </a:r>
          </a:p>
          <a:p>
            <a:pPr lvl="1"/>
            <a:r>
              <a:rPr lang="en-US" dirty="0" smtClean="0"/>
              <a:t>Stable SDR out to </a:t>
            </a:r>
            <a:r>
              <a:rPr lang="en-US" i="1" dirty="0" smtClean="0"/>
              <a:t>L</a:t>
            </a:r>
            <a:r>
              <a:rPr lang="en-US" dirty="0" smtClean="0"/>
              <a:t> + 24 months</a:t>
            </a:r>
          </a:p>
          <a:p>
            <a:pPr lvl="1"/>
            <a:r>
              <a:rPr lang="en-US" dirty="0" smtClean="0"/>
              <a:t>Validation of EDRs against multiple correlative datasets</a:t>
            </a:r>
          </a:p>
          <a:p>
            <a:pPr lvl="1"/>
            <a:r>
              <a:rPr lang="en-US" dirty="0" smtClean="0"/>
              <a:t>Underway</a:t>
            </a:r>
          </a:p>
          <a:p>
            <a:endParaRPr lang="en-US" i="1" dirty="0" smtClean="0"/>
          </a:p>
          <a:p>
            <a:r>
              <a:rPr lang="en-US" b="1" i="1" dirty="0" smtClean="0"/>
              <a:t>Long-Term Monitoring (LTM)</a:t>
            </a:r>
          </a:p>
          <a:p>
            <a:pPr lvl="1"/>
            <a:r>
              <a:rPr lang="en-US" dirty="0" smtClean="0"/>
              <a:t>From end of ICV (</a:t>
            </a:r>
            <a:r>
              <a:rPr lang="en-US" i="1" dirty="0" smtClean="0"/>
              <a:t>L</a:t>
            </a:r>
            <a:r>
              <a:rPr lang="en-US" dirty="0" smtClean="0"/>
              <a:t> + 24 months) to the end of operational lifetime</a:t>
            </a:r>
          </a:p>
          <a:p>
            <a:pPr lvl="1"/>
            <a:r>
              <a:rPr lang="en-US" dirty="0" smtClean="0"/>
              <a:t>Characterization of all EDR products and long-term demonstration of performance</a:t>
            </a:r>
            <a:endParaRPr lang="en-US" i="1" dirty="0" smtClean="0"/>
          </a:p>
          <a:p>
            <a:pPr lvl="1"/>
            <a:endParaRPr lang="en-US" i="1" dirty="0" smtClean="0"/>
          </a:p>
          <a:p>
            <a:pPr lvl="1"/>
            <a:endParaRPr lang="en-US" i="1" dirty="0" smtClean="0"/>
          </a:p>
          <a:p>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bwMode="auto">
          <a:noFill/>
          <a:ln>
            <a:miter lim="800000"/>
            <a:headEnd/>
            <a:tailEnd/>
          </a:ln>
        </p:spPr>
        <p:txBody>
          <a:bodyPr/>
          <a:lstStyle/>
          <a:p>
            <a:r>
              <a:rPr lang="en-US" smtClean="0"/>
              <a:t>23-Jul-12</a:t>
            </a:r>
          </a:p>
        </p:txBody>
      </p:sp>
      <p:sp>
        <p:nvSpPr>
          <p:cNvPr id="28675" name="Footer Placeholder 4"/>
          <p:cNvSpPr>
            <a:spLocks noGrp="1"/>
          </p:cNvSpPr>
          <p:nvPr>
            <p:ph type="ftr" sz="quarter" idx="11"/>
          </p:nvPr>
        </p:nvSpPr>
        <p:spPr bwMode="auto">
          <a:noFill/>
          <a:ln>
            <a:miter lim="800000"/>
            <a:headEnd/>
            <a:tailEnd/>
          </a:ln>
        </p:spPr>
        <p:txBody>
          <a:bodyPr/>
          <a:lstStyle/>
          <a:p>
            <a:r>
              <a:rPr lang="da-DK" smtClean="0"/>
              <a:t>Nalli, Barnet, et al. - IGARSS 2012</a:t>
            </a:r>
            <a:endParaRPr lang="en-US" smtClean="0"/>
          </a:p>
        </p:txBody>
      </p:sp>
      <p:sp>
        <p:nvSpPr>
          <p:cNvPr id="8" name="Slide Number Placeholder 5"/>
          <p:cNvSpPr>
            <a:spLocks noGrp="1"/>
          </p:cNvSpPr>
          <p:nvPr>
            <p:ph type="sldNum" sz="quarter" idx="12"/>
          </p:nvPr>
        </p:nvSpPr>
        <p:spPr/>
        <p:txBody>
          <a:bodyPr/>
          <a:lstStyle/>
          <a:p>
            <a:pPr>
              <a:defRPr/>
            </a:pPr>
            <a:fld id="{14496CE0-E0C7-4A50-920F-8FD97A659F8E}" type="slidenum">
              <a:rPr lang="en-US"/>
              <a:pPr>
                <a:defRPr/>
              </a:pPr>
              <a:t>11</a:t>
            </a:fld>
            <a:endParaRPr lang="en-US" dirty="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CB5B11C-4AB7-48DC-9205-1C345F0D2021}" type="slidenum">
              <a:rPr lang="en-US" sz="1200">
                <a:solidFill>
                  <a:schemeClr val="tx1">
                    <a:tint val="75000"/>
                  </a:schemeClr>
                </a:solidFill>
                <a:latin typeface="+mn-lt"/>
              </a:rPr>
              <a:pPr algn="r" fontAlgn="auto">
                <a:spcBef>
                  <a:spcPts val="0"/>
                </a:spcBef>
                <a:spcAft>
                  <a:spcPts val="0"/>
                </a:spcAft>
                <a:defRPr/>
              </a:pPr>
              <a:t>11</a:t>
            </a:fld>
            <a:endParaRPr lang="en-US" sz="1200">
              <a:solidFill>
                <a:schemeClr val="tx1">
                  <a:tint val="75000"/>
                </a:schemeClr>
              </a:solidFill>
              <a:latin typeface="+mn-lt"/>
            </a:endParaRPr>
          </a:p>
        </p:txBody>
      </p:sp>
      <p:sp>
        <p:nvSpPr>
          <p:cNvPr id="28678" name="Rectangle 2"/>
          <p:cNvSpPr>
            <a:spLocks noGrp="1" noChangeArrowheads="1"/>
          </p:cNvSpPr>
          <p:nvPr>
            <p:ph type="title"/>
          </p:nvPr>
        </p:nvSpPr>
        <p:spPr/>
        <p:txBody>
          <a:bodyPr>
            <a:normAutofit/>
          </a:bodyPr>
          <a:lstStyle/>
          <a:p>
            <a:pPr algn="l"/>
            <a:r>
              <a:rPr lang="en-US" sz="2800" b="1" dirty="0" smtClean="0"/>
              <a:t>EDR Validation Hierarchy:</a:t>
            </a:r>
            <a:r>
              <a:rPr lang="en-US" sz="2800" b="1" i="1" dirty="0" smtClean="0"/>
              <a:t> </a:t>
            </a:r>
            <a:r>
              <a:rPr lang="en-US" sz="2800" b="1" dirty="0" smtClean="0"/>
              <a:t>ICV–LTM Phases</a:t>
            </a:r>
            <a:endParaRPr lang="en-US" sz="2800" b="1" i="1" dirty="0" smtClean="0"/>
          </a:p>
        </p:txBody>
      </p:sp>
      <p:sp>
        <p:nvSpPr>
          <p:cNvPr id="28679" name="Rectangle 3"/>
          <p:cNvSpPr>
            <a:spLocks noGrp="1" noChangeArrowheads="1"/>
          </p:cNvSpPr>
          <p:nvPr>
            <p:ph type="body" idx="1"/>
          </p:nvPr>
        </p:nvSpPr>
        <p:spPr>
          <a:xfrm>
            <a:off x="609600" y="1447800"/>
            <a:ext cx="7924800" cy="4953000"/>
          </a:xfrm>
        </p:spPr>
        <p:txBody>
          <a:bodyPr>
            <a:normAutofit fontScale="92500" lnSpcReduction="20000"/>
          </a:bodyPr>
          <a:lstStyle/>
          <a:p>
            <a:pPr>
              <a:lnSpc>
                <a:spcPct val="80000"/>
              </a:lnSpc>
            </a:pPr>
            <a:r>
              <a:rPr lang="en-US" sz="2000" b="1" dirty="0" smtClean="0"/>
              <a:t>Model comparisons </a:t>
            </a:r>
            <a:r>
              <a:rPr lang="en-US" sz="2000" dirty="0" smtClean="0"/>
              <a:t>(e.g., ECMWF and NCEP/GFS)</a:t>
            </a:r>
          </a:p>
          <a:p>
            <a:pPr>
              <a:lnSpc>
                <a:spcPct val="80000"/>
              </a:lnSpc>
            </a:pPr>
            <a:endParaRPr lang="en-US" sz="2000" dirty="0" smtClean="0"/>
          </a:p>
          <a:p>
            <a:pPr>
              <a:lnSpc>
                <a:spcPct val="80000"/>
              </a:lnSpc>
            </a:pPr>
            <a:r>
              <a:rPr lang="en-US" sz="2000" b="1" dirty="0" smtClean="0"/>
              <a:t>Satellite EDR </a:t>
            </a:r>
            <a:r>
              <a:rPr lang="en-US" sz="2000" b="1" dirty="0" smtClean="0"/>
              <a:t>intercomparisons </a:t>
            </a:r>
            <a:r>
              <a:rPr lang="en-US" sz="2000" dirty="0" smtClean="0"/>
              <a:t>(e.g., NUCAPS, AIRS/IASI, ATOVS, COSMIC)</a:t>
            </a:r>
          </a:p>
          <a:p>
            <a:pPr>
              <a:lnSpc>
                <a:spcPct val="80000"/>
              </a:lnSpc>
            </a:pPr>
            <a:endParaRPr lang="en-US" sz="2000" dirty="0" smtClean="0"/>
          </a:p>
          <a:p>
            <a:pPr>
              <a:lnSpc>
                <a:spcPct val="80000"/>
              </a:lnSpc>
            </a:pPr>
            <a:r>
              <a:rPr lang="en-US" sz="2000" b="1" dirty="0" smtClean="0"/>
              <a:t>Operational RAOBs</a:t>
            </a:r>
          </a:p>
          <a:p>
            <a:pPr lvl="1">
              <a:lnSpc>
                <a:spcPct val="80000"/>
              </a:lnSpc>
            </a:pPr>
            <a:r>
              <a:rPr lang="en-US" sz="1600" dirty="0" smtClean="0"/>
              <a:t>Useful for </a:t>
            </a:r>
            <a:r>
              <a:rPr lang="en-US" sz="1600" b="1" dirty="0" smtClean="0"/>
              <a:t>global </a:t>
            </a:r>
            <a:r>
              <a:rPr lang="en-US" sz="1600" b="1" dirty="0" smtClean="0"/>
              <a:t>zonal representation </a:t>
            </a:r>
            <a:r>
              <a:rPr lang="en-US" sz="1600" dirty="0" smtClean="0"/>
              <a:t>and </a:t>
            </a:r>
            <a:r>
              <a:rPr lang="en-US" sz="1600" b="1" dirty="0" smtClean="0"/>
              <a:t>long-term characterization</a:t>
            </a:r>
            <a:r>
              <a:rPr lang="en-US" sz="1600" dirty="0" smtClean="0"/>
              <a:t>.</a:t>
            </a:r>
          </a:p>
          <a:p>
            <a:pPr lvl="1">
              <a:lnSpc>
                <a:spcPct val="80000"/>
              </a:lnSpc>
            </a:pPr>
            <a:r>
              <a:rPr lang="en-US" sz="1600" dirty="0" smtClean="0"/>
              <a:t>Statistical significance after couple months’ accumulation.</a:t>
            </a:r>
          </a:p>
          <a:p>
            <a:pPr lvl="1">
              <a:lnSpc>
                <a:spcPct val="80000"/>
              </a:lnSpc>
            </a:pPr>
            <a:endParaRPr lang="en-US" sz="1600" dirty="0" smtClean="0"/>
          </a:p>
          <a:p>
            <a:pPr>
              <a:lnSpc>
                <a:spcPct val="80000"/>
              </a:lnSpc>
            </a:pPr>
            <a:r>
              <a:rPr lang="en-US" sz="2000" b="1" dirty="0" smtClean="0"/>
              <a:t>Dedicated RAOBs</a:t>
            </a:r>
          </a:p>
          <a:p>
            <a:pPr lvl="1">
              <a:lnSpc>
                <a:spcPct val="80000"/>
              </a:lnSpc>
            </a:pPr>
            <a:r>
              <a:rPr lang="en-US" sz="1600" b="1" dirty="0" smtClean="0"/>
              <a:t>Detailed performance specification</a:t>
            </a:r>
            <a:r>
              <a:rPr lang="en-US" sz="1600" dirty="0" smtClean="0"/>
              <a:t>; regional characterization</a:t>
            </a:r>
          </a:p>
          <a:p>
            <a:pPr lvl="1">
              <a:lnSpc>
                <a:spcPct val="80000"/>
              </a:lnSpc>
            </a:pPr>
            <a:r>
              <a:rPr lang="en-US" sz="1600" b="1" dirty="0" smtClean="0"/>
              <a:t>ARM sites</a:t>
            </a:r>
            <a:r>
              <a:rPr lang="en-US" sz="1600" dirty="0" smtClean="0"/>
              <a:t>; sites of opportunity; ideally GCOS Reference Upper Air Network (GRUAN)</a:t>
            </a:r>
          </a:p>
          <a:p>
            <a:pPr lvl="1">
              <a:lnSpc>
                <a:spcPct val="80000"/>
              </a:lnSpc>
            </a:pPr>
            <a:endParaRPr lang="en-US" sz="1600" dirty="0" smtClean="0"/>
          </a:p>
          <a:p>
            <a:pPr>
              <a:lnSpc>
                <a:spcPct val="80000"/>
              </a:lnSpc>
            </a:pPr>
            <a:r>
              <a:rPr lang="en-US" sz="2000" b="1" dirty="0" smtClean="0"/>
              <a:t>Intensive Field Campaigns </a:t>
            </a:r>
            <a:r>
              <a:rPr lang="en-US" sz="1400" dirty="0" smtClean="0"/>
              <a:t>(e.g., </a:t>
            </a:r>
            <a:r>
              <a:rPr lang="en-US" sz="1400" i="1" dirty="0" smtClean="0"/>
              <a:t>Tobin et al.</a:t>
            </a:r>
            <a:r>
              <a:rPr lang="en-US" sz="1400" dirty="0" smtClean="0"/>
              <a:t> 2006,</a:t>
            </a:r>
            <a:r>
              <a:rPr lang="en-US" sz="1400" i="1" dirty="0" smtClean="0"/>
              <a:t> Nalli et al. </a:t>
            </a:r>
            <a:r>
              <a:rPr lang="en-US" sz="1400" dirty="0" smtClean="0"/>
              <a:t>2006, </a:t>
            </a:r>
            <a:r>
              <a:rPr lang="en-US" sz="1400" i="1" dirty="0" smtClean="0"/>
              <a:t>JGR,</a:t>
            </a:r>
            <a:r>
              <a:rPr lang="en-US" sz="1400" dirty="0" smtClean="0"/>
              <a:t> </a:t>
            </a:r>
            <a:r>
              <a:rPr lang="en-US" sz="1400" b="1" dirty="0" smtClean="0"/>
              <a:t>111</a:t>
            </a:r>
            <a:r>
              <a:rPr lang="en-US" sz="1400" dirty="0" smtClean="0"/>
              <a:t>; </a:t>
            </a:r>
            <a:r>
              <a:rPr lang="en-US" sz="1400" i="1" dirty="0" smtClean="0"/>
              <a:t>Taylor et al.</a:t>
            </a:r>
            <a:r>
              <a:rPr lang="en-US" sz="1400" dirty="0" smtClean="0"/>
              <a:t> 2008, </a:t>
            </a:r>
            <a:r>
              <a:rPr lang="en-US" sz="1400" i="1" dirty="0" smtClean="0"/>
              <a:t>BAMS,</a:t>
            </a:r>
            <a:r>
              <a:rPr lang="en-US" sz="1400" dirty="0" smtClean="0"/>
              <a:t> </a:t>
            </a:r>
            <a:r>
              <a:rPr lang="en-US" sz="1400" b="1" dirty="0" smtClean="0"/>
              <a:t>89</a:t>
            </a:r>
            <a:r>
              <a:rPr lang="en-US" sz="1400" dirty="0" smtClean="0"/>
              <a:t>; </a:t>
            </a:r>
            <a:r>
              <a:rPr lang="en-US" sz="1400" i="1" dirty="0" smtClean="0"/>
              <a:t>Blackwell et al.</a:t>
            </a:r>
            <a:r>
              <a:rPr lang="en-US" sz="1400" dirty="0" smtClean="0"/>
              <a:t> 2001, </a:t>
            </a:r>
            <a:r>
              <a:rPr lang="en-US" sz="1400" i="1" dirty="0" smtClean="0"/>
              <a:t>TGARS,</a:t>
            </a:r>
            <a:r>
              <a:rPr lang="en-US" sz="1400" dirty="0" smtClean="0"/>
              <a:t> </a:t>
            </a:r>
            <a:r>
              <a:rPr lang="en-US" sz="1400" b="1" dirty="0" smtClean="0"/>
              <a:t>39</a:t>
            </a:r>
            <a:r>
              <a:rPr lang="en-US" sz="1400" dirty="0" smtClean="0"/>
              <a:t>)</a:t>
            </a:r>
            <a:endParaRPr lang="en-US" sz="2000" b="1" dirty="0" smtClean="0"/>
          </a:p>
          <a:p>
            <a:pPr lvl="1">
              <a:lnSpc>
                <a:spcPct val="80000"/>
              </a:lnSpc>
            </a:pPr>
            <a:r>
              <a:rPr lang="en-US" sz="1600" dirty="0" smtClean="0"/>
              <a:t>Dedicated RAOBs</a:t>
            </a:r>
          </a:p>
          <a:p>
            <a:pPr lvl="1">
              <a:lnSpc>
                <a:spcPct val="80000"/>
              </a:lnSpc>
            </a:pPr>
            <a:r>
              <a:rPr lang="en-US" sz="1600" dirty="0" smtClean="0"/>
              <a:t>Ideally p</a:t>
            </a:r>
            <a:r>
              <a:rPr lang="en-US" sz="1600" dirty="0" smtClean="0"/>
              <a:t>roject-coordinated </a:t>
            </a:r>
            <a:r>
              <a:rPr lang="en-US" sz="1600" dirty="0" smtClean="0"/>
              <a:t>aircraft campaign using NAST-I, -M and/or S-HIS</a:t>
            </a:r>
          </a:p>
          <a:p>
            <a:pPr lvl="1">
              <a:lnSpc>
                <a:spcPct val="80000"/>
              </a:lnSpc>
            </a:pPr>
            <a:r>
              <a:rPr lang="en-US" sz="1600" dirty="0" smtClean="0"/>
              <a:t>Coordinate/leverage </a:t>
            </a:r>
            <a:r>
              <a:rPr lang="en-US" sz="1600" dirty="0" smtClean="0"/>
              <a:t>with other missions (e.g., HS3</a:t>
            </a:r>
            <a:r>
              <a:rPr lang="en-US" sz="1600" dirty="0" smtClean="0"/>
              <a:t>)</a:t>
            </a:r>
          </a:p>
          <a:p>
            <a:pPr lvl="1">
              <a:lnSpc>
                <a:spcPct val="80000"/>
              </a:lnSpc>
            </a:pPr>
            <a:r>
              <a:rPr lang="en-US" sz="1600" dirty="0" smtClean="0"/>
              <a:t>Scientific campaigns of opportunity</a:t>
            </a:r>
          </a:p>
          <a:p>
            <a:pPr lvl="2">
              <a:lnSpc>
                <a:spcPct val="80000"/>
              </a:lnSpc>
            </a:pPr>
            <a:r>
              <a:rPr lang="en-US" sz="1400" dirty="0" smtClean="0"/>
              <a:t>Low cost, low risk; synergism; engages science community</a:t>
            </a:r>
          </a:p>
          <a:p>
            <a:pPr lvl="2">
              <a:lnSpc>
                <a:spcPct val="80000"/>
              </a:lnSpc>
            </a:pPr>
            <a:r>
              <a:rPr lang="en-US" sz="1400" b="1" dirty="0" smtClean="0"/>
              <a:t>NOAA Aerosols and Ocean Science Expeditions (AEROSE) </a:t>
            </a:r>
            <a:r>
              <a:rPr lang="en-US" sz="1400" dirty="0" smtClean="0"/>
              <a:t>(</a:t>
            </a:r>
            <a:r>
              <a:rPr lang="en-US" sz="1400" i="1" dirty="0" smtClean="0"/>
              <a:t>Nalli et al.</a:t>
            </a:r>
            <a:r>
              <a:rPr lang="en-US" sz="1400" dirty="0" smtClean="0"/>
              <a:t> 2011, </a:t>
            </a:r>
            <a:r>
              <a:rPr lang="en-US" sz="1400" i="1" dirty="0" smtClean="0"/>
              <a:t>BAMS</a:t>
            </a:r>
            <a:r>
              <a:rPr lang="en-US" sz="1400" dirty="0" smtClean="0"/>
              <a:t>, </a:t>
            </a:r>
            <a:r>
              <a:rPr lang="en-US" sz="1400" b="1" dirty="0" smtClean="0"/>
              <a:t>92</a:t>
            </a:r>
            <a:r>
              <a:rPr lang="en-US" sz="1400" dirty="0" smtClean="0"/>
              <a:t>(6</a:t>
            </a:r>
            <a:r>
              <a:rPr lang="en-US" sz="1400" dirty="0" smtClean="0"/>
              <a:t>))</a:t>
            </a:r>
          </a:p>
          <a:p>
            <a:pPr lvl="1">
              <a:lnSpc>
                <a:spcPct val="80000"/>
              </a:lnSpc>
            </a:pPr>
            <a:r>
              <a:rPr lang="en-US" sz="1600" b="1" dirty="0" smtClean="0"/>
              <a:t>Advantages</a:t>
            </a:r>
            <a:endParaRPr lang="en-US" sz="1600" b="1" dirty="0" smtClean="0"/>
          </a:p>
          <a:p>
            <a:pPr lvl="2">
              <a:lnSpc>
                <a:spcPct val="80000"/>
              </a:lnSpc>
            </a:pPr>
            <a:r>
              <a:rPr lang="en-US" sz="1400" dirty="0" smtClean="0"/>
              <a:t>Can</a:t>
            </a:r>
            <a:r>
              <a:rPr lang="en-US" sz="1400" b="1" dirty="0" smtClean="0"/>
              <a:t> </a:t>
            </a:r>
            <a:r>
              <a:rPr lang="en-US" sz="1400" b="1" dirty="0" smtClean="0"/>
              <a:t>provide </a:t>
            </a:r>
            <a:r>
              <a:rPr lang="en-US" sz="1400" b="1" i="1" dirty="0" smtClean="0"/>
              <a:t>i</a:t>
            </a:r>
            <a:r>
              <a:rPr lang="en-US" sz="1400" b="1" i="1" dirty="0" smtClean="0"/>
              <a:t>ndependent</a:t>
            </a:r>
            <a:r>
              <a:rPr lang="en-US" sz="1400" b="1" dirty="0" smtClean="0"/>
              <a:t> </a:t>
            </a:r>
            <a:r>
              <a:rPr lang="en-US" sz="1400" b="1" dirty="0" smtClean="0"/>
              <a:t>correlative data </a:t>
            </a:r>
            <a:r>
              <a:rPr lang="en-US" sz="1400" b="1" i="1" dirty="0" smtClean="0"/>
              <a:t>not</a:t>
            </a:r>
            <a:r>
              <a:rPr lang="en-US" sz="1400" b="1" dirty="0" smtClean="0"/>
              <a:t> assimilated into NWP models</a:t>
            </a:r>
          </a:p>
          <a:p>
            <a:pPr lvl="2">
              <a:lnSpc>
                <a:spcPct val="80000"/>
              </a:lnSpc>
            </a:pPr>
            <a:r>
              <a:rPr lang="en-US" sz="1400" b="1" dirty="0" smtClean="0"/>
              <a:t>Detailed performance specification</a:t>
            </a:r>
            <a:r>
              <a:rPr lang="en-US" sz="1400" dirty="0" smtClean="0"/>
              <a:t>; </a:t>
            </a:r>
            <a:r>
              <a:rPr lang="en-US" sz="1400" b="1" dirty="0" smtClean="0"/>
              <a:t>state specification</a:t>
            </a:r>
            <a:r>
              <a:rPr lang="en-US" sz="1400" dirty="0" smtClean="0"/>
              <a:t>; </a:t>
            </a:r>
            <a:r>
              <a:rPr lang="en-US" sz="1400" b="1" dirty="0" smtClean="0"/>
              <a:t>SDR cal/</a:t>
            </a:r>
            <a:r>
              <a:rPr lang="en-US" sz="1400" b="1" dirty="0" err="1" smtClean="0"/>
              <a:t>val</a:t>
            </a:r>
            <a:r>
              <a:rPr lang="en-US" sz="1400" b="1" dirty="0" smtClean="0"/>
              <a:t>; </a:t>
            </a:r>
            <a:r>
              <a:rPr lang="en-US" sz="1400" dirty="0" smtClean="0"/>
              <a:t>regional </a:t>
            </a:r>
            <a:r>
              <a:rPr lang="en-US" sz="1400" dirty="0" smtClean="0"/>
              <a:t>characterization</a:t>
            </a:r>
            <a:endParaRPr lang="en-US"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NPP EDR Product Maturity Levels</a:t>
            </a:r>
            <a:endParaRPr lang="en-US" b="1" dirty="0"/>
          </a:p>
        </p:txBody>
      </p:sp>
      <p:pic>
        <p:nvPicPr>
          <p:cNvPr id="7" name="Content Placeholder 6" descr="maturity.png"/>
          <p:cNvPicPr>
            <a:picLocks noGrp="1" noChangeAspect="1"/>
          </p:cNvPicPr>
          <p:nvPr>
            <p:ph idx="1"/>
          </p:nvPr>
        </p:nvPicPr>
        <p:blipFill>
          <a:blip r:embed="rId2" cstate="print"/>
          <a:stretch>
            <a:fillRect/>
          </a:stretch>
        </p:blipFill>
        <p:spPr>
          <a:xfrm>
            <a:off x="1752600" y="990600"/>
            <a:ext cx="5638800" cy="5421471"/>
          </a:xfrm>
        </p:spPr>
      </p:pic>
      <p:sp>
        <p:nvSpPr>
          <p:cNvPr id="4" name="Date Placeholder 3"/>
          <p:cNvSpPr>
            <a:spLocks noGrp="1"/>
          </p:cNvSpPr>
          <p:nvPr>
            <p:ph type="dt" sz="half" idx="10"/>
          </p:nvPr>
        </p:nvSpPr>
        <p:spPr/>
        <p:txBody>
          <a:bodyPr/>
          <a:lstStyle/>
          <a:p>
            <a:pPr>
              <a:defRPr/>
            </a:pPr>
            <a:r>
              <a:rPr lang="en-US" smtClean="0"/>
              <a:t>23-Jul-12</a:t>
            </a:r>
            <a:endParaRPr lang="en-US"/>
          </a:p>
        </p:txBody>
      </p:sp>
      <p:sp>
        <p:nvSpPr>
          <p:cNvPr id="5" name="Footer Placeholder 4"/>
          <p:cNvSpPr>
            <a:spLocks noGrp="1"/>
          </p:cNvSpPr>
          <p:nvPr>
            <p:ph type="ftr" sz="quarter" idx="11"/>
          </p:nvPr>
        </p:nvSpPr>
        <p:spPr/>
        <p:txBody>
          <a:body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p>
            <a:pPr>
              <a:defRPr/>
            </a:pPr>
            <a:fld id="{9211A9F0-36B1-49BA-BB0B-8DF98E947034}"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a:t>
            </a:r>
            <a:r>
              <a:rPr lang="en-US" dirty="0" err="1" smtClean="0"/>
              <a:t>val</a:t>
            </a:r>
            <a:r>
              <a:rPr lang="en-US" dirty="0" smtClean="0"/>
              <a:t> PROGRAM: ICV </a:t>
            </a:r>
            <a:r>
              <a:rPr lang="en-US" dirty="0" smtClean="0"/>
              <a:t>STATUS </a:t>
            </a:r>
            <a:r>
              <a:rPr lang="en-US" dirty="0" smtClean="0"/>
              <a:t>highlights</a:t>
            </a:r>
            <a:endParaRPr lang="en-US" dirty="0"/>
          </a:p>
        </p:txBody>
      </p:sp>
      <p:sp>
        <p:nvSpPr>
          <p:cNvPr id="3" name="Text Placeholder 2"/>
          <p:cNvSpPr>
            <a:spLocks noGrp="1"/>
          </p:cNvSpPr>
          <p:nvPr>
            <p:ph type="body" idx="1"/>
          </p:nvPr>
        </p:nvSpPr>
        <p:spPr/>
        <p:txBody>
          <a:bodyPr/>
          <a:lstStyle/>
          <a:p>
            <a:r>
              <a:rPr lang="en-US" dirty="0" smtClean="0"/>
              <a:t>CrIMSS EDR</a:t>
            </a:r>
            <a:endParaRPr lang="en-US" dirty="0"/>
          </a:p>
        </p:txBody>
      </p:sp>
      <p:sp>
        <p:nvSpPr>
          <p:cNvPr id="4" name="Date Placeholder 3"/>
          <p:cNvSpPr>
            <a:spLocks noGrp="1"/>
          </p:cNvSpPr>
          <p:nvPr>
            <p:ph type="dt" sz="half" idx="10"/>
          </p:nvPr>
        </p:nvSpPr>
        <p:spPr/>
        <p:txBody>
          <a:bodyPr/>
          <a:lstStyle/>
          <a:p>
            <a:pPr>
              <a:defRPr/>
            </a:pPr>
            <a:r>
              <a:rPr lang="en-US" smtClean="0"/>
              <a:t>23-Jul-12</a:t>
            </a:r>
            <a:endParaRPr lang="en-US"/>
          </a:p>
        </p:txBody>
      </p:sp>
      <p:sp>
        <p:nvSpPr>
          <p:cNvPr id="5" name="Footer Placeholder 4"/>
          <p:cNvSpPr>
            <a:spLocks noGrp="1"/>
          </p:cNvSpPr>
          <p:nvPr>
            <p:ph type="ftr" sz="quarter" idx="11"/>
          </p:nvPr>
        </p:nvSpPr>
        <p:spPr/>
        <p:txBody>
          <a:body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p>
            <a:pPr>
              <a:defRPr/>
            </a:pPr>
            <a:fld id="{D383E790-6C63-4CE9-B308-86DF05B0CDD0}"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62500" lnSpcReduction="20000"/>
          </a:bodyPr>
          <a:lstStyle/>
          <a:p>
            <a:r>
              <a:rPr lang="en-US" b="1" dirty="0" smtClean="0"/>
              <a:t>Beta maturity evaluation</a:t>
            </a:r>
          </a:p>
          <a:p>
            <a:pPr lvl="1"/>
            <a:r>
              <a:rPr lang="en-US" dirty="0" smtClean="0"/>
              <a:t>Global assessments </a:t>
            </a:r>
            <a:r>
              <a:rPr lang="en-US" dirty="0" smtClean="0"/>
              <a:t>obtained </a:t>
            </a:r>
            <a:r>
              <a:rPr lang="en-US" dirty="0" smtClean="0"/>
              <a:t>using </a:t>
            </a:r>
            <a:r>
              <a:rPr lang="en-US" b="1" dirty="0" smtClean="0"/>
              <a:t>matched ECMWF fields</a:t>
            </a:r>
          </a:p>
          <a:p>
            <a:pPr lvl="2"/>
            <a:r>
              <a:rPr lang="en-US" b="1" dirty="0" smtClean="0"/>
              <a:t>Focus Days</a:t>
            </a:r>
          </a:p>
          <a:p>
            <a:pPr lvl="3"/>
            <a:r>
              <a:rPr lang="en-US" b="1" dirty="0" smtClean="0"/>
              <a:t>4 </a:t>
            </a:r>
            <a:r>
              <a:rPr lang="en-US" b="1" dirty="0" smtClean="0"/>
              <a:t>planned per</a:t>
            </a:r>
            <a:r>
              <a:rPr lang="en-US" b="1" dirty="0" smtClean="0"/>
              <a:t> </a:t>
            </a:r>
            <a:r>
              <a:rPr lang="en-US" b="1" dirty="0" smtClean="0"/>
              <a:t>year</a:t>
            </a:r>
          </a:p>
          <a:p>
            <a:pPr lvl="3"/>
            <a:r>
              <a:rPr lang="en-US" dirty="0" smtClean="0"/>
              <a:t>1</a:t>
            </a:r>
            <a:r>
              <a:rPr lang="en-US" baseline="30000" dirty="0" smtClean="0"/>
              <a:t>st</a:t>
            </a:r>
            <a:r>
              <a:rPr lang="en-US" dirty="0" smtClean="0"/>
              <a:t> </a:t>
            </a:r>
            <a:r>
              <a:rPr lang="en-US" dirty="0" smtClean="0"/>
              <a:t>:</a:t>
            </a:r>
            <a:r>
              <a:rPr lang="en-US" dirty="0" smtClean="0"/>
              <a:t> </a:t>
            </a:r>
            <a:r>
              <a:rPr lang="en-US" dirty="0" smtClean="0"/>
              <a:t>11 Nov 2011; </a:t>
            </a:r>
            <a:r>
              <a:rPr lang="en-US" dirty="0" smtClean="0"/>
              <a:t>2</a:t>
            </a:r>
            <a:r>
              <a:rPr lang="en-US" baseline="30000" dirty="0" smtClean="0"/>
              <a:t>nd</a:t>
            </a:r>
            <a:r>
              <a:rPr lang="en-US" dirty="0" smtClean="0"/>
              <a:t>: 24-26 </a:t>
            </a:r>
            <a:r>
              <a:rPr lang="en-US" dirty="0" smtClean="0"/>
              <a:t>Feb 2012</a:t>
            </a:r>
          </a:p>
          <a:p>
            <a:pPr lvl="3"/>
            <a:r>
              <a:rPr lang="en-US" b="1" dirty="0" smtClean="0"/>
              <a:t>3</a:t>
            </a:r>
            <a:r>
              <a:rPr lang="en-US" b="1" baseline="30000" dirty="0" smtClean="0"/>
              <a:t>rd</a:t>
            </a:r>
            <a:r>
              <a:rPr lang="en-US" b="1" dirty="0" smtClean="0"/>
              <a:t>: 15 </a:t>
            </a:r>
            <a:r>
              <a:rPr lang="en-US" b="1" dirty="0" smtClean="0"/>
              <a:t>May 2012</a:t>
            </a:r>
          </a:p>
          <a:p>
            <a:pPr lvl="4"/>
            <a:r>
              <a:rPr lang="en-US" dirty="0" smtClean="0"/>
              <a:t>CrIS/ATMS SDR </a:t>
            </a:r>
            <a:r>
              <a:rPr lang="en-US" dirty="0" smtClean="0"/>
              <a:t>at </a:t>
            </a:r>
            <a:r>
              <a:rPr lang="en-US" dirty="0" smtClean="0"/>
              <a:t>beta maturity</a:t>
            </a:r>
          </a:p>
          <a:p>
            <a:pPr lvl="4"/>
            <a:r>
              <a:rPr lang="en-US" dirty="0" smtClean="0"/>
              <a:t>Good overlap with Aqua, SNOs</a:t>
            </a:r>
          </a:p>
          <a:p>
            <a:pPr lvl="2"/>
            <a:r>
              <a:rPr lang="en-US" b="1" dirty="0" smtClean="0"/>
              <a:t>See poster MOP.P.8 (</a:t>
            </a:r>
            <a:r>
              <a:rPr lang="en-US" b="1" dirty="0" err="1" smtClean="0"/>
              <a:t>Divakarla</a:t>
            </a:r>
            <a:r>
              <a:rPr lang="en-US" b="1" dirty="0" smtClean="0"/>
              <a:t> et al.)</a:t>
            </a:r>
          </a:p>
          <a:p>
            <a:r>
              <a:rPr lang="en-US" dirty="0" smtClean="0"/>
              <a:t>Global operational RAOB-NPP matchups are being accumulated for a statistical </a:t>
            </a:r>
            <a:r>
              <a:rPr lang="en-US" i="1" dirty="0" smtClean="0"/>
              <a:t>in situ </a:t>
            </a:r>
            <a:r>
              <a:rPr lang="en-US" dirty="0" smtClean="0"/>
              <a:t>sample</a:t>
            </a:r>
          </a:p>
          <a:p>
            <a:r>
              <a:rPr lang="en-US" b="1" dirty="0" smtClean="0"/>
              <a:t>Dedicated RAOBs </a:t>
            </a:r>
            <a:r>
              <a:rPr lang="en-US" dirty="0" smtClean="0"/>
              <a:t>are being coordinated at several representative sites</a:t>
            </a:r>
          </a:p>
          <a:p>
            <a:r>
              <a:rPr lang="en-US" b="1" dirty="0" smtClean="0"/>
              <a:t>Request made for EDR beta maturity</a:t>
            </a:r>
          </a:p>
          <a:p>
            <a:endParaRPr lang="en-US" dirty="0"/>
          </a:p>
        </p:txBody>
      </p:sp>
      <p:sp>
        <p:nvSpPr>
          <p:cNvPr id="5" name="Date Placeholder 4"/>
          <p:cNvSpPr>
            <a:spLocks noGrp="1"/>
          </p:cNvSpPr>
          <p:nvPr>
            <p:ph type="dt" sz="half" idx="10"/>
          </p:nvPr>
        </p:nvSpPr>
        <p:spPr/>
        <p:txBody>
          <a:bodyPr/>
          <a:lstStyle/>
          <a:p>
            <a:pPr>
              <a:defRPr/>
            </a:pPr>
            <a:r>
              <a:rPr lang="en-US" smtClean="0"/>
              <a:t>23-Jul-12</a:t>
            </a:r>
            <a:endParaRPr lang="en-US"/>
          </a:p>
        </p:txBody>
      </p:sp>
      <p:sp>
        <p:nvSpPr>
          <p:cNvPr id="6" name="Footer Placeholder 5"/>
          <p:cNvSpPr>
            <a:spLocks noGrp="1"/>
          </p:cNvSpPr>
          <p:nvPr>
            <p:ph type="ftr" sz="quarter" idx="11"/>
          </p:nvPr>
        </p:nvSpPr>
        <p:spPr/>
        <p:txBody>
          <a:bodyPr/>
          <a:lstStyle/>
          <a:p>
            <a:pPr>
              <a:defRPr/>
            </a:pPr>
            <a:r>
              <a:rPr lang="da-DK" smtClean="0"/>
              <a:t>Nalli, Barnet, et al. - IGARSS 2012</a:t>
            </a:r>
            <a:endParaRPr lang="en-US"/>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14</a:t>
            </a:fld>
            <a:endParaRPr lang="en-US" dirty="0"/>
          </a:p>
        </p:txBody>
      </p:sp>
      <p:graphicFrame>
        <p:nvGraphicFramePr>
          <p:cNvPr id="8" name="Table 7"/>
          <p:cNvGraphicFramePr>
            <a:graphicFrameLocks noGrp="1"/>
          </p:cNvGraphicFramePr>
          <p:nvPr/>
        </p:nvGraphicFramePr>
        <p:xfrm>
          <a:off x="4572000" y="1066800"/>
          <a:ext cx="4267200" cy="4145280"/>
        </p:xfrm>
        <a:graphic>
          <a:graphicData uri="http://schemas.openxmlformats.org/drawingml/2006/table">
            <a:tbl>
              <a:tblPr firstRow="1" bandRow="1">
                <a:tableStyleId>{5C22544A-7EE6-4342-B048-85BDC9FD1C3A}</a:tableStyleId>
              </a:tblPr>
              <a:tblGrid>
                <a:gridCol w="1618593"/>
                <a:gridCol w="2648607"/>
              </a:tblGrid>
              <a:tr h="304800">
                <a:tc gridSpan="2">
                  <a:txBody>
                    <a:bodyPr/>
                    <a:lstStyle/>
                    <a:p>
                      <a:pPr algn="ctr"/>
                      <a:r>
                        <a:rPr lang="en-US" sz="1400" b="1" dirty="0" smtClean="0"/>
                        <a:t>Suomi</a:t>
                      </a:r>
                      <a:r>
                        <a:rPr lang="en-US" sz="1400" b="1" baseline="0" dirty="0" smtClean="0"/>
                        <a:t> </a:t>
                      </a:r>
                      <a:r>
                        <a:rPr lang="en-US" sz="1400" b="1" dirty="0" smtClean="0"/>
                        <a:t>NPP</a:t>
                      </a:r>
                      <a:r>
                        <a:rPr lang="en-US" sz="1400" b="1" baseline="0" dirty="0" smtClean="0"/>
                        <a:t> EDR Cal/Val </a:t>
                      </a:r>
                      <a:r>
                        <a:rPr lang="en-US" sz="1400" b="1" dirty="0" smtClean="0"/>
                        <a:t>Milestones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1400" dirty="0"/>
                    </a:p>
                  </a:txBody>
                  <a:tcPr/>
                </a:tc>
              </a:tr>
              <a:tr h="274320">
                <a:tc>
                  <a:txBody>
                    <a:bodyPr/>
                    <a:lstStyle/>
                    <a:p>
                      <a:r>
                        <a:rPr lang="en-US" sz="1200" b="1" dirty="0" smtClean="0"/>
                        <a:t>Date</a:t>
                      </a:r>
                      <a:endParaRPr lang="en-US" sz="1200" b="1" dirty="0"/>
                    </a:p>
                  </a:txBody>
                  <a:tcPr>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r>
                        <a:rPr lang="en-US" sz="1200" b="1" dirty="0" smtClean="0"/>
                        <a:t>Milestone</a:t>
                      </a:r>
                      <a:endParaRPr lang="en-US" sz="1200" b="1" dirty="0"/>
                    </a:p>
                  </a:txBody>
                  <a:tcPr>
                    <a:lnR w="12700" cap="flat" cmpd="sng" algn="ctr">
                      <a:solidFill>
                        <a:schemeClr val="tx1"/>
                      </a:solidFill>
                      <a:prstDash val="solid"/>
                      <a:round/>
                      <a:headEnd type="none" w="med" len="med"/>
                      <a:tailEnd type="none" w="med" len="med"/>
                    </a:lnR>
                    <a:solidFill>
                      <a:schemeClr val="accent1">
                        <a:lumMod val="60000"/>
                        <a:lumOff val="40000"/>
                      </a:schemeClr>
                    </a:solidFill>
                  </a:tcPr>
                </a:tc>
              </a:tr>
              <a:tr h="274320">
                <a:tc>
                  <a:txBody>
                    <a:bodyPr/>
                    <a:lstStyle/>
                    <a:p>
                      <a:r>
                        <a:rPr lang="en-US" sz="1200" dirty="0" smtClean="0"/>
                        <a:t>28 Oct</a:t>
                      </a:r>
                      <a:r>
                        <a:rPr lang="en-US" sz="1200" baseline="0" dirty="0" smtClean="0"/>
                        <a:t> 2011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Suomi</a:t>
                      </a:r>
                      <a:r>
                        <a:rPr lang="en-US" sz="1200" baseline="0" dirty="0" smtClean="0"/>
                        <a:t> </a:t>
                      </a:r>
                      <a:r>
                        <a:rPr lang="en-US" sz="1200" dirty="0" smtClean="0"/>
                        <a:t>NPP</a:t>
                      </a:r>
                      <a:r>
                        <a:rPr lang="en-US" sz="1200" baseline="0" dirty="0" smtClean="0"/>
                        <a:t> Launch</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dirty="0" smtClean="0"/>
                        <a:t>08 Nov 2011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ATMS First Light</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dirty="0" smtClean="0"/>
                        <a:t>17 Nov 2011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NPP reaches mission orbit</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dirty="0" smtClean="0"/>
                        <a:t>21 Nov 2011</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VIIRS First Light</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dirty="0" smtClean="0"/>
                        <a:t>Dec 2011 –</a:t>
                      </a:r>
                      <a:r>
                        <a:rPr lang="en-US" sz="1200" baseline="0" dirty="0" smtClean="0"/>
                        <a:t> Jan 2012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ATMS</a:t>
                      </a:r>
                      <a:r>
                        <a:rPr lang="en-US" sz="1200" baseline="0" dirty="0" smtClean="0"/>
                        <a:t> Tuning</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baseline="0" dirty="0" smtClean="0"/>
                        <a:t>18 Jan 2012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CrIS First</a:t>
                      </a:r>
                      <a:r>
                        <a:rPr lang="en-US" sz="1200" baseline="0" dirty="0" smtClean="0"/>
                        <a:t> Light</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dirty="0" smtClean="0"/>
                        <a:t>Feb 2012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Beta</a:t>
                      </a:r>
                      <a:r>
                        <a:rPr lang="en-US" sz="1200" baseline="0" dirty="0" smtClean="0"/>
                        <a:t> ATMS SDR</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dirty="0" smtClean="0"/>
                        <a:t>Feb–Jun 2012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CrIS Tuning</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dirty="0" smtClean="0"/>
                        <a:t>Apr 2012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Beta</a:t>
                      </a:r>
                      <a:r>
                        <a:rPr lang="en-US" sz="1200" baseline="0" dirty="0" smtClean="0"/>
                        <a:t> </a:t>
                      </a:r>
                      <a:r>
                        <a:rPr lang="en-US" sz="1200" dirty="0" smtClean="0"/>
                        <a:t>CrIS</a:t>
                      </a:r>
                      <a:r>
                        <a:rPr lang="en-US" sz="1200" baseline="0" dirty="0" smtClean="0"/>
                        <a:t> SDR</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dirty="0" smtClean="0"/>
                        <a:t>Apr–May 2012</a:t>
                      </a:r>
                      <a:endParaRPr lang="en-US" sz="1200" dirty="0"/>
                    </a:p>
                  </a:txBody>
                  <a:tcPr>
                    <a:lnL w="12700" cap="flat" cmpd="sng" algn="ctr">
                      <a:solidFill>
                        <a:schemeClr val="tx1"/>
                      </a:solidFill>
                      <a:prstDash val="solid"/>
                      <a:round/>
                      <a:headEnd type="none" w="med" len="med"/>
                      <a:tailEnd type="none" w="med" len="med"/>
                    </a:lnL>
                  </a:tcPr>
                </a:tc>
                <a:tc>
                  <a:txBody>
                    <a:bodyPr/>
                    <a:lstStyle/>
                    <a:p>
                      <a:r>
                        <a:rPr lang="en-US" sz="1200" dirty="0" smtClean="0"/>
                        <a:t>Segue into ICV phase</a:t>
                      </a:r>
                      <a:endParaRPr lang="en-US" sz="1200" dirty="0"/>
                    </a:p>
                  </a:txBody>
                  <a:tcPr>
                    <a:lnR w="12700" cap="flat" cmpd="sng" algn="ctr">
                      <a:solidFill>
                        <a:schemeClr val="tx1"/>
                      </a:solidFill>
                      <a:prstDash val="solid"/>
                      <a:round/>
                      <a:headEnd type="none" w="med" len="med"/>
                      <a:tailEnd type="none" w="med" len="med"/>
                    </a:lnR>
                  </a:tcPr>
                </a:tc>
              </a:tr>
              <a:tr h="274320">
                <a:tc>
                  <a:txBody>
                    <a:bodyPr/>
                    <a:lstStyle/>
                    <a:p>
                      <a:r>
                        <a:rPr lang="en-US" sz="1200" i="1" dirty="0" smtClean="0"/>
                        <a:t>31 Jul 2012</a:t>
                      </a:r>
                      <a:endParaRPr lang="en-US" sz="1200" i="1" dirty="0"/>
                    </a:p>
                  </a:txBody>
                  <a:tcPr>
                    <a:lnL w="12700" cap="flat" cmpd="sng" algn="ctr">
                      <a:solidFill>
                        <a:schemeClr val="tx1"/>
                      </a:solidFill>
                      <a:prstDash val="solid"/>
                      <a:round/>
                      <a:headEnd type="none" w="med" len="med"/>
                      <a:tailEnd type="none" w="med" len="med"/>
                    </a:lnL>
                  </a:tcPr>
                </a:tc>
                <a:tc>
                  <a:txBody>
                    <a:bodyPr/>
                    <a:lstStyle/>
                    <a:p>
                      <a:r>
                        <a:rPr lang="en-US" sz="1200" i="1" dirty="0" smtClean="0"/>
                        <a:t>Beta</a:t>
                      </a:r>
                      <a:r>
                        <a:rPr lang="en-US" sz="1200" i="1" baseline="0" dirty="0" smtClean="0"/>
                        <a:t> Maturity </a:t>
                      </a:r>
                      <a:r>
                        <a:rPr lang="en-US" sz="1200" i="1" baseline="0" dirty="0" smtClean="0"/>
                        <a:t>EDR Validation </a:t>
                      </a:r>
                      <a:r>
                        <a:rPr lang="en-US" sz="1200" i="1" baseline="0" dirty="0" smtClean="0"/>
                        <a:t>Report</a:t>
                      </a:r>
                      <a:endParaRPr lang="en-US" sz="1200" i="1" dirty="0"/>
                    </a:p>
                  </a:txBody>
                  <a:tcPr>
                    <a:lnR w="12700" cap="flat" cmpd="sng" algn="ctr">
                      <a:solidFill>
                        <a:schemeClr val="tx1"/>
                      </a:solidFill>
                      <a:prstDash val="solid"/>
                      <a:round/>
                      <a:headEnd type="none" w="med" len="med"/>
                      <a:tailEnd type="none" w="med" len="med"/>
                    </a:lnR>
                  </a:tcPr>
                </a:tc>
              </a:tr>
              <a:tr h="274320">
                <a:tc>
                  <a:txBody>
                    <a:bodyPr/>
                    <a:lstStyle/>
                    <a:p>
                      <a:r>
                        <a:rPr lang="en-US" sz="1200" i="1" dirty="0" smtClean="0"/>
                        <a:t>Nov 2012</a:t>
                      </a:r>
                      <a:endParaRPr lang="en-US" sz="1200" i="1" dirty="0"/>
                    </a:p>
                  </a:txBody>
                  <a:tcPr>
                    <a:lnL w="12700" cap="flat" cmpd="sng" algn="ctr">
                      <a:solidFill>
                        <a:schemeClr val="tx1"/>
                      </a:solidFill>
                      <a:prstDash val="solid"/>
                      <a:round/>
                      <a:headEnd type="none" w="med" len="med"/>
                      <a:tailEnd type="none" w="med" len="med"/>
                    </a:lnL>
                  </a:tcPr>
                </a:tc>
                <a:tc>
                  <a:txBody>
                    <a:bodyPr/>
                    <a:lstStyle/>
                    <a:p>
                      <a:r>
                        <a:rPr lang="en-US" sz="1200" i="1" dirty="0" smtClean="0"/>
                        <a:t>Provisional</a:t>
                      </a:r>
                      <a:r>
                        <a:rPr lang="en-US" sz="1200" i="1" baseline="0" dirty="0" smtClean="0"/>
                        <a:t>  Maturity EDR</a:t>
                      </a:r>
                      <a:endParaRPr lang="en-US" sz="1200" i="1" dirty="0"/>
                    </a:p>
                  </a:txBody>
                  <a:tcPr>
                    <a:lnR w="12700" cap="flat" cmpd="sng" algn="ctr">
                      <a:solidFill>
                        <a:schemeClr val="tx1"/>
                      </a:solidFill>
                      <a:prstDash val="solid"/>
                      <a:round/>
                      <a:headEnd type="none" w="med" len="med"/>
                      <a:tailEnd type="none" w="med" len="med"/>
                    </a:lnR>
                  </a:tcPr>
                </a:tc>
              </a:tr>
              <a:tr h="274320">
                <a:tc>
                  <a:txBody>
                    <a:bodyPr/>
                    <a:lstStyle/>
                    <a:p>
                      <a:r>
                        <a:rPr lang="en-US" sz="1200" i="1" dirty="0" smtClean="0"/>
                        <a:t>Apr 2013</a:t>
                      </a:r>
                      <a:endParaRPr lang="en-US" sz="1200" i="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200" i="1" dirty="0" smtClean="0"/>
                        <a:t>Stage 1 Validated EDR</a:t>
                      </a:r>
                      <a:endParaRPr lang="en-US" sz="1200" i="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572000" y="5257800"/>
          <a:ext cx="4267200" cy="1127760"/>
        </p:xfrm>
        <a:graphic>
          <a:graphicData uri="http://schemas.openxmlformats.org/drawingml/2006/table">
            <a:tbl>
              <a:tblPr firstRow="1" bandRow="1">
                <a:tableStyleId>{5C22544A-7EE6-4342-B048-85BDC9FD1C3A}</a:tableStyleId>
              </a:tblPr>
              <a:tblGrid>
                <a:gridCol w="838200"/>
                <a:gridCol w="584200"/>
                <a:gridCol w="863600"/>
                <a:gridCol w="660400"/>
                <a:gridCol w="660400"/>
                <a:gridCol w="660400"/>
              </a:tblGrid>
              <a:tr h="254000">
                <a:tc gridSpan="6">
                  <a:txBody>
                    <a:bodyPr/>
                    <a:lstStyle/>
                    <a:p>
                      <a:pPr algn="ctr"/>
                      <a:r>
                        <a:rPr lang="en-US" sz="1200" b="1" dirty="0" smtClean="0"/>
                        <a:t>Suomi NPP CrIMSS EDR Maturity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1100" dirty="0"/>
                    </a:p>
                  </a:txBody>
                  <a:tcPr/>
                </a:tc>
                <a:tc hMerge="1">
                  <a:txBody>
                    <a:bodyPr/>
                    <a:lstStyle/>
                    <a:p>
                      <a:pPr algn="ctr"/>
                      <a:endParaRPr lang="en-US" sz="1100" dirty="0"/>
                    </a:p>
                  </a:txBody>
                  <a:tcPr/>
                </a:tc>
                <a:tc hMerge="1">
                  <a:txBody>
                    <a:bodyPr/>
                    <a:lstStyle/>
                    <a:p>
                      <a:pPr algn="ctr"/>
                      <a:endParaRPr lang="en-US" sz="1100" dirty="0"/>
                    </a:p>
                  </a:txBody>
                  <a:tcPr/>
                </a:tc>
                <a:tc hMerge="1">
                  <a:txBody>
                    <a:bodyPr/>
                    <a:lstStyle/>
                    <a:p>
                      <a:pPr algn="ctr"/>
                      <a:endParaRPr lang="en-US" sz="1100" dirty="0"/>
                    </a:p>
                  </a:txBody>
                  <a:tcPr/>
                </a:tc>
                <a:tc hMerge="1">
                  <a:txBody>
                    <a:bodyPr/>
                    <a:lstStyle/>
                    <a:p>
                      <a:pPr algn="ctr"/>
                      <a:endParaRPr lang="en-US" sz="1100" dirty="0"/>
                    </a:p>
                  </a:txBody>
                  <a:tcPr/>
                </a:tc>
              </a:tr>
              <a:tr h="254000">
                <a:tc>
                  <a:txBody>
                    <a:bodyPr/>
                    <a:lstStyle/>
                    <a:p>
                      <a:pPr algn="ctr"/>
                      <a:r>
                        <a:rPr lang="en-US" sz="1100" b="1" dirty="0" smtClean="0"/>
                        <a:t>Algorithm</a:t>
                      </a:r>
                      <a:endParaRPr lang="en-US" sz="1100" b="1" dirty="0"/>
                    </a:p>
                  </a:txBody>
                  <a:tcPr>
                    <a:lnL w="12700" cap="flat" cmpd="sng" algn="ctr">
                      <a:solidFill>
                        <a:schemeClr val="tx1"/>
                      </a:solidFill>
                      <a:prstDash val="solid"/>
                      <a:round/>
                      <a:headEnd type="none" w="med" len="med"/>
                      <a:tailEnd type="none" w="med" len="med"/>
                    </a:lnL>
                  </a:tcPr>
                </a:tc>
                <a:tc>
                  <a:txBody>
                    <a:bodyPr/>
                    <a:lstStyle/>
                    <a:p>
                      <a:pPr algn="ctr"/>
                      <a:r>
                        <a:rPr lang="en-US" sz="1100" b="1" dirty="0" smtClean="0"/>
                        <a:t>Beta</a:t>
                      </a:r>
                      <a:endParaRPr lang="en-US" sz="1100" b="1" dirty="0"/>
                    </a:p>
                  </a:txBody>
                  <a:tcPr/>
                </a:tc>
                <a:tc>
                  <a:txBody>
                    <a:bodyPr/>
                    <a:lstStyle/>
                    <a:p>
                      <a:pPr algn="ctr"/>
                      <a:r>
                        <a:rPr lang="en-US" sz="1100" b="1" dirty="0" smtClean="0"/>
                        <a:t>Provisional</a:t>
                      </a:r>
                      <a:endParaRPr lang="en-US" sz="1100" b="1" dirty="0"/>
                    </a:p>
                  </a:txBody>
                  <a:tcPr/>
                </a:tc>
                <a:tc>
                  <a:txBody>
                    <a:bodyPr/>
                    <a:lstStyle/>
                    <a:p>
                      <a:pPr algn="ctr"/>
                      <a:r>
                        <a:rPr lang="en-US" sz="1100" b="1" dirty="0" smtClean="0"/>
                        <a:t>Val 1</a:t>
                      </a:r>
                      <a:endParaRPr lang="en-US" sz="1100" b="1" dirty="0"/>
                    </a:p>
                  </a:txBody>
                  <a:tcPr/>
                </a:tc>
                <a:tc>
                  <a:txBody>
                    <a:bodyPr/>
                    <a:lstStyle/>
                    <a:p>
                      <a:pPr algn="ctr"/>
                      <a:r>
                        <a:rPr lang="en-US" sz="1100" b="1" dirty="0" smtClean="0"/>
                        <a:t>Val 2</a:t>
                      </a:r>
                      <a:r>
                        <a:rPr lang="en-US" sz="1100" b="1" baseline="0" dirty="0" smtClean="0"/>
                        <a:t> </a:t>
                      </a:r>
                      <a:endParaRPr lang="en-US" sz="1100" b="1" dirty="0"/>
                    </a:p>
                  </a:txBody>
                  <a:tcPr/>
                </a:tc>
                <a:tc>
                  <a:txBody>
                    <a:bodyPr/>
                    <a:lstStyle/>
                    <a:p>
                      <a:pPr algn="ctr"/>
                      <a:r>
                        <a:rPr lang="en-US" sz="1100" b="1" dirty="0" smtClean="0"/>
                        <a:t>Val 3</a:t>
                      </a:r>
                      <a:endParaRPr lang="en-US" sz="1100" b="1" dirty="0"/>
                    </a:p>
                  </a:txBody>
                  <a:tcPr>
                    <a:lnR w="12700" cap="flat" cmpd="sng" algn="ctr">
                      <a:solidFill>
                        <a:schemeClr val="tx1"/>
                      </a:solidFill>
                      <a:prstDash val="solid"/>
                      <a:round/>
                      <a:headEnd type="none" w="med" len="med"/>
                      <a:tailEnd type="none" w="med" len="med"/>
                    </a:lnR>
                  </a:tcPr>
                </a:tc>
              </a:tr>
              <a:tr h="25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AVTP AVMP AVPP</a:t>
                      </a:r>
                      <a:endParaRPr lang="en-US" sz="11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100" dirty="0" smtClean="0"/>
                        <a:t>L + 9m</a:t>
                      </a:r>
                    </a:p>
                    <a:p>
                      <a:pPr algn="ctr"/>
                      <a:r>
                        <a:rPr lang="en-US" sz="1100" dirty="0" smtClean="0"/>
                        <a:t>Jul 2012</a:t>
                      </a:r>
                      <a:endParaRPr lang="en-US" sz="1100" dirty="0"/>
                    </a:p>
                  </a:txBody>
                  <a:tcPr>
                    <a:lnB w="12700" cap="flat" cmpd="sng" algn="ctr">
                      <a:solidFill>
                        <a:schemeClr val="tx1"/>
                      </a:solidFill>
                      <a:prstDash val="solid"/>
                      <a:round/>
                      <a:headEnd type="none" w="med" len="med"/>
                      <a:tailEnd type="none" w="med" len="med"/>
                    </a:lnB>
                  </a:tcPr>
                </a:tc>
                <a:tc>
                  <a:txBody>
                    <a:bodyPr/>
                    <a:lstStyle/>
                    <a:p>
                      <a:pPr algn="ctr"/>
                      <a:r>
                        <a:rPr lang="en-US" sz="1100" dirty="0" smtClean="0"/>
                        <a:t>L + 12m</a:t>
                      </a:r>
                    </a:p>
                    <a:p>
                      <a:pPr algn="ctr"/>
                      <a:r>
                        <a:rPr lang="en-US" sz="1100" dirty="0" smtClean="0"/>
                        <a:t>Oct</a:t>
                      </a:r>
                      <a:endParaRPr lang="en-US" sz="1100" baseline="0" dirty="0" smtClean="0"/>
                    </a:p>
                    <a:p>
                      <a:pPr algn="ctr"/>
                      <a:r>
                        <a:rPr lang="en-US" sz="1100" baseline="0" dirty="0" smtClean="0"/>
                        <a:t>20</a:t>
                      </a:r>
                      <a:r>
                        <a:rPr lang="en-US" sz="1100" dirty="0" smtClean="0"/>
                        <a:t>12</a:t>
                      </a:r>
                      <a:endParaRPr lang="en-US" sz="1100" dirty="0"/>
                    </a:p>
                  </a:txBody>
                  <a:tcPr>
                    <a:lnB w="12700" cap="flat" cmpd="sng" algn="ctr">
                      <a:solidFill>
                        <a:schemeClr val="tx1"/>
                      </a:solidFill>
                      <a:prstDash val="solid"/>
                      <a:round/>
                      <a:headEnd type="none" w="med" len="med"/>
                      <a:tailEnd type="none" w="med" len="med"/>
                    </a:lnB>
                  </a:tcPr>
                </a:tc>
                <a:tc>
                  <a:txBody>
                    <a:bodyPr/>
                    <a:lstStyle/>
                    <a:p>
                      <a:pPr algn="ctr"/>
                      <a:r>
                        <a:rPr lang="en-US" sz="1100" dirty="0" smtClean="0"/>
                        <a:t>L + 18m</a:t>
                      </a:r>
                    </a:p>
                    <a:p>
                      <a:pPr algn="ctr"/>
                      <a:r>
                        <a:rPr lang="en-US" sz="1100" dirty="0" smtClean="0"/>
                        <a:t>Apr</a:t>
                      </a:r>
                      <a:r>
                        <a:rPr lang="en-US" sz="1100" baseline="0" dirty="0" smtClean="0"/>
                        <a:t> 20</a:t>
                      </a:r>
                      <a:r>
                        <a:rPr lang="en-US" sz="1100" dirty="0" smtClean="0"/>
                        <a:t>13</a:t>
                      </a:r>
                      <a:endParaRPr lang="en-US" sz="1100" dirty="0"/>
                    </a:p>
                  </a:txBody>
                  <a:tcPr>
                    <a:lnB w="12700" cap="flat" cmpd="sng" algn="ctr">
                      <a:solidFill>
                        <a:schemeClr val="tx1"/>
                      </a:solidFill>
                      <a:prstDash val="solid"/>
                      <a:round/>
                      <a:headEnd type="none" w="med" len="med"/>
                      <a:tailEnd type="none" w="med" len="med"/>
                    </a:lnB>
                  </a:tcPr>
                </a:tc>
                <a:tc>
                  <a:txBody>
                    <a:bodyPr/>
                    <a:lstStyle/>
                    <a:p>
                      <a:pPr algn="ctr"/>
                      <a:r>
                        <a:rPr lang="en-US" sz="1100" dirty="0" smtClean="0"/>
                        <a:t>L + 24m</a:t>
                      </a:r>
                    </a:p>
                    <a:p>
                      <a:pPr algn="ctr"/>
                      <a:r>
                        <a:rPr lang="en-US" sz="1100" dirty="0" smtClean="0"/>
                        <a:t>Oct 2013</a:t>
                      </a:r>
                      <a:endParaRPr lang="en-US" sz="1100" dirty="0"/>
                    </a:p>
                  </a:txBody>
                  <a:tcPr>
                    <a:lnB w="12700" cap="flat" cmpd="sng" algn="ctr">
                      <a:solidFill>
                        <a:schemeClr val="tx1"/>
                      </a:solidFill>
                      <a:prstDash val="solid"/>
                      <a:round/>
                      <a:headEnd type="none" w="med" len="med"/>
                      <a:tailEnd type="none" w="med" len="med"/>
                    </a:lnB>
                  </a:tcPr>
                </a:tc>
                <a:tc>
                  <a:txBody>
                    <a:bodyPr/>
                    <a:lstStyle/>
                    <a:p>
                      <a:pPr algn="ctr"/>
                      <a:r>
                        <a:rPr lang="en-US" sz="1100" dirty="0" smtClean="0"/>
                        <a:t>L + 36m</a:t>
                      </a:r>
                    </a:p>
                    <a:p>
                      <a:pPr algn="ctr"/>
                      <a:r>
                        <a:rPr lang="en-US" sz="1100" dirty="0" smtClean="0"/>
                        <a:t>Oct</a:t>
                      </a:r>
                      <a:r>
                        <a:rPr lang="en-US" sz="1100" baseline="0" dirty="0" smtClean="0"/>
                        <a:t> 20</a:t>
                      </a:r>
                      <a:r>
                        <a:rPr lang="en-US" sz="1100" dirty="0" smtClean="0"/>
                        <a:t>14</a:t>
                      </a:r>
                      <a:endParaRPr lang="en-US"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Title 9"/>
          <p:cNvSpPr>
            <a:spLocks noGrp="1"/>
          </p:cNvSpPr>
          <p:nvPr>
            <p:ph type="title"/>
          </p:nvPr>
        </p:nvSpPr>
        <p:spPr/>
        <p:txBody>
          <a:bodyPr/>
          <a:lstStyle/>
          <a:p>
            <a:pPr algn="l"/>
            <a:r>
              <a:rPr lang="en-US" b="1" dirty="0" smtClean="0"/>
              <a:t>ICV </a:t>
            </a:r>
            <a:r>
              <a:rPr lang="en-US" b="1" dirty="0" smtClean="0"/>
              <a:t>Activities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Beta Maturity Evaluation</a:t>
            </a:r>
            <a:br>
              <a:rPr lang="en-US" sz="2400" b="1" dirty="0" smtClean="0"/>
            </a:br>
            <a:r>
              <a:rPr lang="en-US" sz="2400" b="1" dirty="0" smtClean="0"/>
              <a:t>AVTP Versus ECMWF (15-May-12 Focus </a:t>
            </a:r>
            <a:r>
              <a:rPr lang="en-US" sz="2400" b="1" dirty="0" smtClean="0"/>
              <a:t>Day, </a:t>
            </a:r>
            <a:r>
              <a:rPr lang="en-US" sz="2400" b="1" i="1" dirty="0" smtClean="0"/>
              <a:t>n</a:t>
            </a:r>
            <a:r>
              <a:rPr lang="en-US" sz="2400" b="1" dirty="0" smtClean="0"/>
              <a:t> = 2318)</a:t>
            </a:r>
            <a:endParaRPr lang="en-US" sz="2400" b="1" dirty="0"/>
          </a:p>
        </p:txBody>
      </p:sp>
      <p:sp>
        <p:nvSpPr>
          <p:cNvPr id="7" name="Date Placeholder 6"/>
          <p:cNvSpPr>
            <a:spLocks noGrp="1"/>
          </p:cNvSpPr>
          <p:nvPr>
            <p:ph type="dt" sz="half" idx="10"/>
          </p:nvPr>
        </p:nvSpPr>
        <p:spPr/>
        <p:txBody>
          <a:bodyPr/>
          <a:lstStyle/>
          <a:p>
            <a:pPr>
              <a:defRPr/>
            </a:pPr>
            <a:r>
              <a:rPr lang="en-US" smtClean="0"/>
              <a:t>23-Jul-12</a:t>
            </a:r>
            <a:endParaRPr lang="en-US"/>
          </a:p>
        </p:txBody>
      </p:sp>
      <p:sp>
        <p:nvSpPr>
          <p:cNvPr id="8" name="Footer Placeholder 7"/>
          <p:cNvSpPr>
            <a:spLocks noGrp="1"/>
          </p:cNvSpPr>
          <p:nvPr>
            <p:ph type="ftr" sz="quarter" idx="11"/>
          </p:nvPr>
        </p:nvSpPr>
        <p:spPr/>
        <p:txBody>
          <a:bodyPr/>
          <a:lstStyle/>
          <a:p>
            <a:pPr>
              <a:defRPr/>
            </a:pPr>
            <a:r>
              <a:rPr lang="da-DK" smtClean="0"/>
              <a:t>Nalli, Barnet, et al. - IGARSS 2012</a:t>
            </a:r>
            <a:endParaRPr lang="en-US"/>
          </a:p>
        </p:txBody>
      </p:sp>
      <p:sp>
        <p:nvSpPr>
          <p:cNvPr id="9" name="Slide Number Placeholder 8"/>
          <p:cNvSpPr>
            <a:spLocks noGrp="1"/>
          </p:cNvSpPr>
          <p:nvPr>
            <p:ph type="sldNum" sz="quarter" idx="12"/>
          </p:nvPr>
        </p:nvSpPr>
        <p:spPr/>
        <p:txBody>
          <a:bodyPr/>
          <a:lstStyle/>
          <a:p>
            <a:pPr>
              <a:defRPr/>
            </a:pPr>
            <a:fld id="{AF99C5DC-CC62-4A4D-A2C9-B36BBAAC07DB}" type="slidenum">
              <a:rPr lang="en-US" smtClean="0"/>
              <a:pPr>
                <a:defRPr/>
              </a:pPr>
              <a:t>15</a:t>
            </a:fld>
            <a:endParaRPr lang="en-US" dirty="0"/>
          </a:p>
        </p:txBody>
      </p:sp>
      <p:sp>
        <p:nvSpPr>
          <p:cNvPr id="14" name="Content Placeholder 2"/>
          <p:cNvSpPr txBox="1">
            <a:spLocks/>
          </p:cNvSpPr>
          <p:nvPr/>
        </p:nvSpPr>
        <p:spPr>
          <a:xfrm>
            <a:off x="6492240" y="1463040"/>
            <a:ext cx="2377440" cy="4937760"/>
          </a:xfrm>
          <a:prstGeom prst="rect">
            <a:avLst/>
          </a:prstGeom>
        </p:spPr>
        <p:txBody>
          <a:bodyPr vert="horz" lIns="91440" tIns="45720" rIns="91440" bIns="45720" rtlCol="0">
            <a:noAutofit/>
          </a:bodyPr>
          <a:lstStyle/>
          <a:p>
            <a:pPr marL="285750" indent="-285750" fontAlgn="auto">
              <a:spcBef>
                <a:spcPct val="20000"/>
              </a:spcBef>
              <a:spcAft>
                <a:spcPts val="0"/>
              </a:spcAft>
              <a:buFont typeface="Arial" pitchFamily="34" charset="0"/>
              <a:buChar char="•"/>
              <a:defRPr/>
            </a:pPr>
            <a:r>
              <a:rPr lang="en-US" sz="1600" b="1" dirty="0" smtClean="0">
                <a:latin typeface="+mn-lt"/>
              </a:rPr>
              <a:t>IDPS</a:t>
            </a:r>
            <a:r>
              <a:rPr lang="en-US" sz="1600" dirty="0" smtClean="0">
                <a:latin typeface="+mn-lt"/>
              </a:rPr>
              <a:t> yield is </a:t>
            </a:r>
            <a:r>
              <a:rPr lang="en-US" sz="1600" dirty="0" smtClean="0">
                <a:latin typeface="+mn-lt"/>
              </a:rPr>
              <a:t>low, and performance suboptimal, due </a:t>
            </a:r>
            <a:r>
              <a:rPr lang="en-US" sz="1600" dirty="0" smtClean="0">
                <a:latin typeface="+mn-lt"/>
              </a:rPr>
              <a:t>to </a:t>
            </a:r>
            <a:r>
              <a:rPr lang="en-US" sz="1600" dirty="0" smtClean="0">
                <a:latin typeface="+mn-lt"/>
              </a:rPr>
              <a:t>use of </a:t>
            </a:r>
            <a:r>
              <a:rPr lang="en-US" sz="1600" b="1" dirty="0" smtClean="0">
                <a:latin typeface="+mn-lt"/>
              </a:rPr>
              <a:t>prelaunch</a:t>
            </a:r>
            <a:r>
              <a:rPr lang="en-US" sz="1600" dirty="0" smtClean="0">
                <a:latin typeface="+mn-lt"/>
              </a:rPr>
              <a:t> </a:t>
            </a:r>
            <a:r>
              <a:rPr lang="en-US" sz="1600" b="1" dirty="0" smtClean="0">
                <a:latin typeface="+mn-lt"/>
              </a:rPr>
              <a:t>LUT</a:t>
            </a:r>
            <a:r>
              <a:rPr lang="en-US" sz="1600" dirty="0" smtClean="0">
                <a:latin typeface="+mn-lt"/>
              </a:rPr>
              <a:t> noise </a:t>
            </a:r>
            <a:r>
              <a:rPr lang="en-US" sz="1600" dirty="0" smtClean="0">
                <a:latin typeface="+mn-lt"/>
              </a:rPr>
              <a:t>estimates, </a:t>
            </a:r>
            <a:r>
              <a:rPr lang="en-US" sz="1600" dirty="0" smtClean="0">
                <a:latin typeface="+mn-lt"/>
              </a:rPr>
              <a:t>MW/IR radiance </a:t>
            </a:r>
            <a:r>
              <a:rPr lang="en-US" sz="1600" dirty="0" smtClean="0">
                <a:latin typeface="+mn-lt"/>
              </a:rPr>
              <a:t>bias corrections, and emissivity </a:t>
            </a:r>
            <a:r>
              <a:rPr lang="en-US" sz="1600" dirty="0" smtClean="0">
                <a:latin typeface="+mn-lt"/>
              </a:rPr>
              <a:t>climatology.</a:t>
            </a:r>
            <a:endParaRPr lang="en-US" sz="1600" dirty="0" smtClean="0">
              <a:latin typeface="+mn-lt"/>
            </a:endParaRPr>
          </a:p>
          <a:p>
            <a:pPr marL="742950" lvl="1" indent="-285750" fontAlgn="auto">
              <a:spcBef>
                <a:spcPct val="20000"/>
              </a:spcBef>
              <a:spcAft>
                <a:spcPts val="0"/>
              </a:spcAft>
              <a:buFont typeface="Arial" pitchFamily="34" charset="0"/>
              <a:buChar char="–"/>
              <a:defRPr/>
            </a:pPr>
            <a:r>
              <a:rPr lang="en-US" sz="1200" dirty="0" smtClean="0">
                <a:solidFill>
                  <a:srgbClr val="FF0000"/>
                </a:solidFill>
                <a:latin typeface="+mn-lt"/>
              </a:rPr>
              <a:t>MW-only yield (red lines) is </a:t>
            </a:r>
            <a:r>
              <a:rPr lang="en-US" sz="1200" dirty="0" smtClean="0">
                <a:solidFill>
                  <a:srgbClr val="FF0000"/>
                </a:solidFill>
                <a:latin typeface="+mn-lt"/>
              </a:rPr>
              <a:t>63.9%</a:t>
            </a:r>
            <a:r>
              <a:rPr lang="en-US" sz="1200" dirty="0" smtClean="0">
                <a:latin typeface="+mn-lt"/>
              </a:rPr>
              <a:t>, </a:t>
            </a:r>
            <a:r>
              <a:rPr lang="en-US" sz="1200" dirty="0" smtClean="0">
                <a:solidFill>
                  <a:srgbClr val="0000FF"/>
                </a:solidFill>
                <a:latin typeface="+mn-lt"/>
              </a:rPr>
              <a:t>IR+MW yield (blue) is </a:t>
            </a:r>
            <a:r>
              <a:rPr lang="en-US" sz="1200" dirty="0" smtClean="0">
                <a:solidFill>
                  <a:srgbClr val="0000FF"/>
                </a:solidFill>
                <a:latin typeface="+mn-lt"/>
              </a:rPr>
              <a:t>4.6%</a:t>
            </a:r>
            <a:r>
              <a:rPr lang="en-US" sz="1200" dirty="0" smtClean="0">
                <a:latin typeface="+mn-lt"/>
              </a:rPr>
              <a:t>.</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fontAlgn="auto">
              <a:spcBef>
                <a:spcPct val="20000"/>
              </a:spcBef>
              <a:spcAft>
                <a:spcPts val="0"/>
              </a:spcAft>
              <a:buFont typeface="Arial" pitchFamily="34" charset="0"/>
              <a:buChar char="–"/>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Offline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code with optimization (not implemented in IDPS</a:t>
            </a:r>
            <a:r>
              <a:rPr kumimoji="0" lang="en-US" sz="1200" b="0" i="0" u="none" strike="noStrike" kern="1200" cap="none" spc="0" normalizeH="0" noProof="0" dirty="0" smtClean="0">
                <a:ln>
                  <a:noFill/>
                </a:ln>
                <a:solidFill>
                  <a:schemeClr val="tx1"/>
                </a:solidFill>
                <a:effectLst/>
                <a:uLnTx/>
                <a:uFillTx/>
                <a:latin typeface="+mn-lt"/>
                <a:ea typeface="+mn-ea"/>
                <a:cs typeface="+mn-cs"/>
              </a:rPr>
              <a:t> at this time) im</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proves both yield (39.2%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MW+</a:t>
            </a:r>
            <a:r>
              <a:rPr lang="en-US" sz="1200" dirty="0" smtClean="0">
                <a:latin typeface="+mn-lt"/>
              </a:rPr>
              <a:t>IR 48.9</a:t>
            </a:r>
            <a:r>
              <a:rPr lang="en-US" sz="1200" dirty="0" smtClean="0">
                <a:latin typeface="+mn-lt"/>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and performance (dashed lines).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Picture 18" descr="temperature_rms.png"/>
          <p:cNvPicPr>
            <a:picLocks noChangeAspect="1"/>
          </p:cNvPicPr>
          <p:nvPr/>
        </p:nvPicPr>
        <p:blipFill>
          <a:blip r:embed="rId3" cstate="print"/>
          <a:stretch>
            <a:fillRect/>
          </a:stretch>
        </p:blipFill>
        <p:spPr>
          <a:xfrm>
            <a:off x="228600" y="1524000"/>
            <a:ext cx="6167513" cy="44805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Beta Maturity Evaluation</a:t>
            </a:r>
            <a:br>
              <a:rPr lang="en-US" sz="2400" b="1" dirty="0" smtClean="0"/>
            </a:br>
            <a:r>
              <a:rPr lang="en-US" sz="2400" b="1" dirty="0" smtClean="0"/>
              <a:t>AVMP Versus ECMWF (15-May-12 Focus </a:t>
            </a:r>
            <a:r>
              <a:rPr lang="en-US" sz="2400" b="1" dirty="0" smtClean="0"/>
              <a:t>Day, </a:t>
            </a:r>
            <a:r>
              <a:rPr lang="en-US" sz="2400" b="1" i="1" dirty="0" smtClean="0"/>
              <a:t>n</a:t>
            </a:r>
            <a:r>
              <a:rPr lang="en-US" sz="2400" b="1" dirty="0" smtClean="0"/>
              <a:t> = 2313)</a:t>
            </a:r>
            <a:endParaRPr lang="en-US" sz="2400" b="1" dirty="0"/>
          </a:p>
        </p:txBody>
      </p:sp>
      <p:sp>
        <p:nvSpPr>
          <p:cNvPr id="7" name="Date Placeholder 6"/>
          <p:cNvSpPr>
            <a:spLocks noGrp="1"/>
          </p:cNvSpPr>
          <p:nvPr>
            <p:ph type="dt" sz="half" idx="10"/>
          </p:nvPr>
        </p:nvSpPr>
        <p:spPr/>
        <p:txBody>
          <a:bodyPr/>
          <a:lstStyle/>
          <a:p>
            <a:pPr>
              <a:defRPr/>
            </a:pPr>
            <a:r>
              <a:rPr lang="en-US" smtClean="0"/>
              <a:t>23-Jul-12</a:t>
            </a:r>
            <a:endParaRPr lang="en-US"/>
          </a:p>
        </p:txBody>
      </p:sp>
      <p:sp>
        <p:nvSpPr>
          <p:cNvPr id="8" name="Footer Placeholder 7"/>
          <p:cNvSpPr>
            <a:spLocks noGrp="1"/>
          </p:cNvSpPr>
          <p:nvPr>
            <p:ph type="ftr" sz="quarter" idx="11"/>
          </p:nvPr>
        </p:nvSpPr>
        <p:spPr/>
        <p:txBody>
          <a:bodyPr/>
          <a:lstStyle/>
          <a:p>
            <a:pPr>
              <a:defRPr/>
            </a:pPr>
            <a:r>
              <a:rPr lang="da-DK" smtClean="0"/>
              <a:t>Nalli, Barnet, et al. - IGARSS 2012</a:t>
            </a:r>
            <a:endParaRPr lang="en-US"/>
          </a:p>
        </p:txBody>
      </p:sp>
      <p:sp>
        <p:nvSpPr>
          <p:cNvPr id="9" name="Slide Number Placeholder 8"/>
          <p:cNvSpPr>
            <a:spLocks noGrp="1"/>
          </p:cNvSpPr>
          <p:nvPr>
            <p:ph type="sldNum" sz="quarter" idx="12"/>
          </p:nvPr>
        </p:nvSpPr>
        <p:spPr/>
        <p:txBody>
          <a:bodyPr/>
          <a:lstStyle/>
          <a:p>
            <a:pPr>
              <a:defRPr/>
            </a:pPr>
            <a:fld id="{AF99C5DC-CC62-4A4D-A2C9-B36BBAAC07DB}" type="slidenum">
              <a:rPr lang="en-US" smtClean="0"/>
              <a:pPr>
                <a:defRPr/>
              </a:pPr>
              <a:t>16</a:t>
            </a:fld>
            <a:endParaRPr lang="en-US" dirty="0"/>
          </a:p>
        </p:txBody>
      </p:sp>
      <p:sp>
        <p:nvSpPr>
          <p:cNvPr id="12" name="Content Placeholder 2"/>
          <p:cNvSpPr txBox="1">
            <a:spLocks/>
          </p:cNvSpPr>
          <p:nvPr/>
        </p:nvSpPr>
        <p:spPr>
          <a:xfrm>
            <a:off x="6492240" y="1463040"/>
            <a:ext cx="2377440" cy="4937760"/>
          </a:xfrm>
          <a:prstGeom prst="rect">
            <a:avLst/>
          </a:prstGeom>
        </p:spPr>
        <p:txBody>
          <a:bodyPr vert="horz" lIns="91440" tIns="45720" rIns="91440" bIns="45720" rtlCol="0">
            <a:noAutofit/>
          </a:bodyPr>
          <a:lstStyle/>
          <a:p>
            <a:pPr marL="285750" lvl="0" indent="-285750" fontAlgn="auto">
              <a:spcBef>
                <a:spcPct val="20000"/>
              </a:spcBef>
              <a:spcAft>
                <a:spcPts val="0"/>
              </a:spcAft>
              <a:buFont typeface="Arial" pitchFamily="34" charset="0"/>
              <a:buChar char="•"/>
              <a:defRPr/>
            </a:pPr>
            <a:r>
              <a:rPr lang="en-US" sz="1600" b="1" dirty="0" smtClean="0">
                <a:solidFill>
                  <a:prstClr val="black"/>
                </a:solidFill>
                <a:latin typeface="Calibri"/>
              </a:rPr>
              <a:t>IDPS</a:t>
            </a:r>
            <a:r>
              <a:rPr lang="en-US" sz="1600" dirty="0" smtClean="0">
                <a:solidFill>
                  <a:prstClr val="black"/>
                </a:solidFill>
                <a:latin typeface="Calibri"/>
              </a:rPr>
              <a:t> yield is </a:t>
            </a:r>
            <a:r>
              <a:rPr lang="en-US" sz="1600" dirty="0" smtClean="0">
                <a:solidFill>
                  <a:prstClr val="black"/>
                </a:solidFill>
                <a:latin typeface="Calibri"/>
              </a:rPr>
              <a:t>low, and </a:t>
            </a:r>
            <a:r>
              <a:rPr lang="en-US" sz="1600" dirty="0" smtClean="0">
                <a:solidFill>
                  <a:prstClr val="black"/>
                </a:solidFill>
                <a:latin typeface="Calibri"/>
              </a:rPr>
              <a:t>performance </a:t>
            </a:r>
            <a:r>
              <a:rPr lang="en-US" sz="1600" dirty="0" smtClean="0">
                <a:solidFill>
                  <a:prstClr val="black"/>
                </a:solidFill>
                <a:latin typeface="Calibri"/>
              </a:rPr>
              <a:t>suboptimal, </a:t>
            </a:r>
            <a:r>
              <a:rPr lang="en-US" sz="1600" dirty="0" smtClean="0">
                <a:solidFill>
                  <a:prstClr val="black"/>
                </a:solidFill>
                <a:latin typeface="Calibri"/>
              </a:rPr>
              <a:t>due to use of </a:t>
            </a:r>
            <a:r>
              <a:rPr lang="en-US" sz="1600" b="1" dirty="0" smtClean="0">
                <a:solidFill>
                  <a:prstClr val="black"/>
                </a:solidFill>
                <a:latin typeface="Calibri"/>
              </a:rPr>
              <a:t>prelaunch LUT</a:t>
            </a:r>
            <a:r>
              <a:rPr lang="en-US" sz="1600" dirty="0" smtClean="0">
                <a:solidFill>
                  <a:prstClr val="black"/>
                </a:solidFill>
                <a:latin typeface="Calibri"/>
              </a:rPr>
              <a:t> noise </a:t>
            </a:r>
            <a:r>
              <a:rPr lang="en-US" sz="1600" dirty="0" smtClean="0">
                <a:solidFill>
                  <a:prstClr val="black"/>
                </a:solidFill>
                <a:latin typeface="Calibri"/>
              </a:rPr>
              <a:t>estimates, MW/IR radiance bias corrections, and emissivity climatology.</a:t>
            </a:r>
          </a:p>
          <a:p>
            <a:pPr marL="742950" lvl="1" indent="-285750" fontAlgn="auto">
              <a:spcBef>
                <a:spcPct val="20000"/>
              </a:spcBef>
              <a:spcAft>
                <a:spcPts val="0"/>
              </a:spcAft>
              <a:buFont typeface="Arial" pitchFamily="34" charset="0"/>
              <a:buChar char="–"/>
              <a:defRPr/>
            </a:pPr>
            <a:r>
              <a:rPr lang="en-US" sz="1200" dirty="0" smtClean="0">
                <a:solidFill>
                  <a:srgbClr val="FF0000"/>
                </a:solidFill>
                <a:latin typeface="Calibri"/>
              </a:rPr>
              <a:t>MW-only yield (red lines) is 64.0%</a:t>
            </a:r>
            <a:r>
              <a:rPr lang="en-US" sz="1200" dirty="0" smtClean="0">
                <a:solidFill>
                  <a:prstClr val="black"/>
                </a:solidFill>
                <a:latin typeface="Calibri"/>
              </a:rPr>
              <a:t>, </a:t>
            </a:r>
            <a:r>
              <a:rPr lang="en-US" sz="1200" dirty="0" smtClean="0">
                <a:solidFill>
                  <a:srgbClr val="0000FF"/>
                </a:solidFill>
                <a:latin typeface="Calibri"/>
              </a:rPr>
              <a:t>IR+MW yield (blue) is 4.7%</a:t>
            </a:r>
            <a:r>
              <a:rPr lang="en-US" sz="1200" dirty="0" smtClean="0">
                <a:solidFill>
                  <a:prstClr val="black"/>
                </a:solidFill>
                <a:latin typeface="Calibri"/>
              </a:rPr>
              <a:t>.</a:t>
            </a:r>
          </a:p>
          <a:p>
            <a:pPr marL="742950" lvl="1" indent="-285750" fontAlgn="auto">
              <a:spcBef>
                <a:spcPct val="20000"/>
              </a:spcBef>
              <a:spcAft>
                <a:spcPts val="0"/>
              </a:spcAft>
              <a:buFont typeface="Arial" pitchFamily="34" charset="0"/>
              <a:buChar char="–"/>
              <a:defRPr/>
            </a:pPr>
            <a:r>
              <a:rPr lang="en-US" sz="1200" dirty="0" smtClean="0">
                <a:solidFill>
                  <a:prstClr val="black"/>
                </a:solidFill>
                <a:latin typeface="Calibri"/>
              </a:rPr>
              <a:t>Offline code with optimization (not implemented in IDPS at this time) improves both yield (39.2% MW+IR 48.9%) and performance (dashed lines).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7" name="Picture 16" descr="water_vapor_rms.png"/>
          <p:cNvPicPr>
            <a:picLocks noChangeAspect="1"/>
          </p:cNvPicPr>
          <p:nvPr/>
        </p:nvPicPr>
        <p:blipFill>
          <a:blip r:embed="rId3" cstate="print"/>
          <a:stretch>
            <a:fillRect/>
          </a:stretch>
        </p:blipFill>
        <p:spPr>
          <a:xfrm>
            <a:off x="228600" y="1524000"/>
            <a:ext cx="6167513" cy="44805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NUCAPS / AIRS v5.9 Comparison</a:t>
            </a:r>
            <a:endParaRPr lang="en-US" dirty="0"/>
          </a:p>
        </p:txBody>
      </p:sp>
      <p:pic>
        <p:nvPicPr>
          <p:cNvPr id="8" name="Content Placeholder 7" descr="rms_20120515.jpg"/>
          <p:cNvPicPr>
            <a:picLocks noGrp="1" noChangeAspect="1"/>
          </p:cNvPicPr>
          <p:nvPr>
            <p:ph sz="half" idx="1"/>
          </p:nvPr>
        </p:nvPicPr>
        <p:blipFill>
          <a:blip r:embed="rId2" cstate="print"/>
          <a:srcRect l="1429" r="1429"/>
          <a:stretch>
            <a:fillRect/>
          </a:stretch>
        </p:blipFill>
        <p:spPr>
          <a:xfrm>
            <a:off x="91440" y="1005840"/>
            <a:ext cx="7461500" cy="5486400"/>
          </a:xfrm>
        </p:spPr>
      </p:pic>
      <p:sp>
        <p:nvSpPr>
          <p:cNvPr id="4" name="Content Placeholder 3"/>
          <p:cNvSpPr>
            <a:spLocks noGrp="1"/>
          </p:cNvSpPr>
          <p:nvPr>
            <p:ph sz="half" idx="2"/>
          </p:nvPr>
        </p:nvSpPr>
        <p:spPr>
          <a:xfrm>
            <a:off x="7543800" y="1447800"/>
            <a:ext cx="1447800" cy="4525963"/>
          </a:xfrm>
        </p:spPr>
        <p:txBody>
          <a:bodyPr>
            <a:normAutofit fontScale="55000" lnSpcReduction="20000"/>
          </a:bodyPr>
          <a:lstStyle/>
          <a:p>
            <a:pPr marL="174625" indent="-174625"/>
            <a:r>
              <a:rPr lang="en-US" b="1" dirty="0" smtClean="0"/>
              <a:t>15 May 2012 Focus Day</a:t>
            </a:r>
          </a:p>
          <a:p>
            <a:pPr marL="174625" indent="-174625"/>
            <a:r>
              <a:rPr lang="en-US" b="1" dirty="0" smtClean="0">
                <a:solidFill>
                  <a:srgbClr val="FF0000"/>
                </a:solidFill>
              </a:rPr>
              <a:t>Red = NUCAPS </a:t>
            </a:r>
            <a:r>
              <a:rPr lang="en-US" dirty="0" smtClean="0">
                <a:solidFill>
                  <a:srgbClr val="FF0000"/>
                </a:solidFill>
              </a:rPr>
              <a:t>(vs. ECMWF)</a:t>
            </a:r>
          </a:p>
          <a:p>
            <a:pPr marL="174625" indent="-174625"/>
            <a:r>
              <a:rPr lang="en-US" b="1" dirty="0" smtClean="0">
                <a:solidFill>
                  <a:srgbClr val="0000FF"/>
                </a:solidFill>
              </a:rPr>
              <a:t>Blue = AIRS v5.9 </a:t>
            </a:r>
            <a:r>
              <a:rPr lang="en-US" dirty="0" smtClean="0">
                <a:solidFill>
                  <a:srgbClr val="0000FF"/>
                </a:solidFill>
              </a:rPr>
              <a:t>(vs. ECMWF)</a:t>
            </a:r>
          </a:p>
          <a:p>
            <a:pPr marL="174625" indent="-174625"/>
            <a:r>
              <a:rPr lang="en-US" dirty="0" smtClean="0"/>
              <a:t>Divided according to tropical, midlatitude and polar zones</a:t>
            </a:r>
          </a:p>
          <a:p>
            <a:pPr marL="174625" indent="-174625"/>
            <a:r>
              <a:rPr lang="en-US" dirty="0" smtClean="0"/>
              <a:t>NUCAPS EDRs are comparable to AIRS, but not </a:t>
            </a:r>
            <a:r>
              <a:rPr lang="en-US" dirty="0" smtClean="0"/>
              <a:t>fully </a:t>
            </a:r>
            <a:r>
              <a:rPr lang="en-US" dirty="0" smtClean="0"/>
              <a:t>optimized</a:t>
            </a:r>
            <a:endParaRPr lang="en-US" dirty="0"/>
          </a:p>
        </p:txBody>
      </p:sp>
      <p:sp>
        <p:nvSpPr>
          <p:cNvPr id="5" name="Date Placeholder 4"/>
          <p:cNvSpPr>
            <a:spLocks noGrp="1"/>
          </p:cNvSpPr>
          <p:nvPr>
            <p:ph type="dt" sz="half" idx="10"/>
          </p:nvPr>
        </p:nvSpPr>
        <p:spPr/>
        <p:txBody>
          <a:bodyPr/>
          <a:lstStyle/>
          <a:p>
            <a:pPr>
              <a:defRPr/>
            </a:pPr>
            <a:r>
              <a:rPr lang="en-US" smtClean="0"/>
              <a:t>23-Jul-12</a:t>
            </a:r>
            <a:endParaRPr lang="en-US"/>
          </a:p>
        </p:txBody>
      </p:sp>
      <p:sp>
        <p:nvSpPr>
          <p:cNvPr id="6" name="Footer Placeholder 5"/>
          <p:cNvSpPr>
            <a:spLocks noGrp="1"/>
          </p:cNvSpPr>
          <p:nvPr>
            <p:ph type="ftr" sz="quarter" idx="11"/>
          </p:nvPr>
        </p:nvSpPr>
        <p:spPr/>
        <p:txBody>
          <a:bodyPr/>
          <a:lstStyle/>
          <a:p>
            <a:pPr>
              <a:defRPr/>
            </a:pPr>
            <a:r>
              <a:rPr lang="da-DK" smtClean="0"/>
              <a:t>Nalli, Barnet, et al. - IGARSS 2012</a:t>
            </a:r>
            <a:endParaRPr lang="en-US"/>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ICV 2012 Coordinated Dedicated RAOB Campaign</a:t>
            </a:r>
            <a:endParaRPr lang="en-US" sz="2400" b="1" dirty="0"/>
          </a:p>
        </p:txBody>
      </p:sp>
      <p:pic>
        <p:nvPicPr>
          <p:cNvPr id="8" name="Content Placeholder 7" descr="npp_2012_icv_dedicated_raob_sites.png"/>
          <p:cNvPicPr>
            <a:picLocks noGrp="1" noChangeAspect="1"/>
          </p:cNvPicPr>
          <p:nvPr>
            <p:ph sz="half" idx="2"/>
          </p:nvPr>
        </p:nvPicPr>
        <p:blipFill>
          <a:blip r:embed="rId3" cstate="print"/>
          <a:srcRect l="11251" t="16668" r="6251" b="21668"/>
          <a:stretch>
            <a:fillRect/>
          </a:stretch>
        </p:blipFill>
        <p:spPr>
          <a:xfrm>
            <a:off x="3651610" y="2145348"/>
            <a:ext cx="5416190" cy="3036252"/>
          </a:xfrm>
        </p:spPr>
      </p:pic>
      <p:sp>
        <p:nvSpPr>
          <p:cNvPr id="5" name="Date Placeholder 4"/>
          <p:cNvSpPr>
            <a:spLocks noGrp="1"/>
          </p:cNvSpPr>
          <p:nvPr>
            <p:ph type="dt" sz="half" idx="10"/>
          </p:nvPr>
        </p:nvSpPr>
        <p:spPr/>
        <p:txBody>
          <a:bodyPr/>
          <a:lstStyle/>
          <a:p>
            <a:pPr>
              <a:defRPr/>
            </a:pPr>
            <a:r>
              <a:rPr lang="en-US" dirty="0" smtClean="0"/>
              <a:t>23-Jul-12</a:t>
            </a:r>
            <a:endParaRPr lang="en-US" dirty="0"/>
          </a:p>
        </p:txBody>
      </p:sp>
      <p:sp>
        <p:nvSpPr>
          <p:cNvPr id="6" name="Footer Placeholder 5"/>
          <p:cNvSpPr>
            <a:spLocks noGrp="1"/>
          </p:cNvSpPr>
          <p:nvPr>
            <p:ph type="ftr" sz="quarter" idx="11"/>
          </p:nvPr>
        </p:nvSpPr>
        <p:spPr/>
        <p:txBody>
          <a:bodyPr/>
          <a:lstStyle/>
          <a:p>
            <a:pPr>
              <a:defRPr/>
            </a:pPr>
            <a:r>
              <a:rPr lang="da-DK" dirty="0" smtClean="0"/>
              <a:t>Nalli, Barnet, et al. - IGARSS 2012</a:t>
            </a:r>
            <a:endParaRPr lang="en-US" dirty="0"/>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18</a:t>
            </a:fld>
            <a:endParaRPr lang="en-US" dirty="0"/>
          </a:p>
        </p:txBody>
      </p:sp>
      <p:sp>
        <p:nvSpPr>
          <p:cNvPr id="3" name="Content Placeholder 2"/>
          <p:cNvSpPr>
            <a:spLocks noGrp="1"/>
          </p:cNvSpPr>
          <p:nvPr>
            <p:ph sz="half" idx="1"/>
          </p:nvPr>
        </p:nvSpPr>
        <p:spPr>
          <a:xfrm>
            <a:off x="457200" y="1600200"/>
            <a:ext cx="3383280" cy="4525963"/>
          </a:xfrm>
        </p:spPr>
        <p:txBody>
          <a:bodyPr>
            <a:normAutofit fontScale="47500" lnSpcReduction="20000"/>
          </a:bodyPr>
          <a:lstStyle/>
          <a:p>
            <a:r>
              <a:rPr lang="en-US" b="1" dirty="0" smtClean="0"/>
              <a:t>ARM Sites </a:t>
            </a:r>
            <a:r>
              <a:rPr lang="en-US" b="1" dirty="0" smtClean="0"/>
              <a:t>(</a:t>
            </a:r>
            <a:r>
              <a:rPr lang="en-US" b="1" i="1" dirty="0" smtClean="0"/>
              <a:t>n</a:t>
            </a:r>
            <a:r>
              <a:rPr lang="en-US" b="1" dirty="0" smtClean="0"/>
              <a:t> = 450</a:t>
            </a:r>
            <a:r>
              <a:rPr lang="en-US" b="1" dirty="0" smtClean="0"/>
              <a:t>)</a:t>
            </a:r>
          </a:p>
          <a:p>
            <a:pPr lvl="1"/>
            <a:r>
              <a:rPr lang="en-US" dirty="0" smtClean="0"/>
              <a:t>Tropical Western Pacific (TWP, island) (90)</a:t>
            </a:r>
          </a:p>
          <a:p>
            <a:pPr lvl="1"/>
            <a:r>
              <a:rPr lang="en-US" dirty="0" smtClean="0"/>
              <a:t>Southern Great Plains (SGP) (180)</a:t>
            </a:r>
          </a:p>
          <a:p>
            <a:pPr lvl="1"/>
            <a:r>
              <a:rPr lang="en-US" dirty="0" smtClean="0"/>
              <a:t>North Slope Alaska (NSA) (180)</a:t>
            </a:r>
          </a:p>
          <a:p>
            <a:pPr lvl="1"/>
            <a:r>
              <a:rPr lang="en-US" dirty="0" smtClean="0"/>
              <a:t>Jul–Sep 2012</a:t>
            </a:r>
          </a:p>
          <a:p>
            <a:pPr lvl="1"/>
            <a:r>
              <a:rPr lang="en-US" dirty="0" smtClean="0"/>
              <a:t>JPSS </a:t>
            </a:r>
            <a:r>
              <a:rPr lang="en-US" dirty="0" smtClean="0"/>
              <a:t>funded</a:t>
            </a:r>
          </a:p>
          <a:p>
            <a:pPr lvl="1"/>
            <a:endParaRPr lang="en-US" dirty="0" smtClean="0"/>
          </a:p>
          <a:p>
            <a:r>
              <a:rPr lang="en-US" b="1" dirty="0" smtClean="0"/>
              <a:t>Kauai, Hawaii (PMRF) Site </a:t>
            </a:r>
            <a:r>
              <a:rPr lang="en-US" b="1" dirty="0" smtClean="0"/>
              <a:t>(</a:t>
            </a:r>
            <a:r>
              <a:rPr lang="en-US" b="1" i="1" dirty="0" smtClean="0"/>
              <a:t>n</a:t>
            </a:r>
            <a:r>
              <a:rPr lang="en-US" b="1" dirty="0" smtClean="0"/>
              <a:t> = 20</a:t>
            </a:r>
            <a:r>
              <a:rPr lang="en-US" b="1" dirty="0" smtClean="0"/>
              <a:t>+)</a:t>
            </a:r>
          </a:p>
          <a:p>
            <a:pPr lvl="1"/>
            <a:r>
              <a:rPr lang="en-US" dirty="0" smtClean="0"/>
              <a:t>Tropical Central Pacific (island)</a:t>
            </a:r>
          </a:p>
          <a:p>
            <a:pPr lvl="1"/>
            <a:r>
              <a:rPr lang="en-US" dirty="0" smtClean="0"/>
              <a:t>May 2012 (20), Sep 2012 (?)</a:t>
            </a:r>
          </a:p>
          <a:p>
            <a:pPr lvl="1"/>
            <a:r>
              <a:rPr lang="en-US" dirty="0" smtClean="0"/>
              <a:t>Collocated lidar</a:t>
            </a:r>
          </a:p>
          <a:p>
            <a:pPr lvl="1"/>
            <a:r>
              <a:rPr lang="en-US" dirty="0" smtClean="0"/>
              <a:t>Collaborator: The Aerospace Corp</a:t>
            </a:r>
            <a:r>
              <a:rPr lang="en-US" dirty="0" smtClean="0"/>
              <a:t>.</a:t>
            </a:r>
          </a:p>
          <a:p>
            <a:pPr lvl="1"/>
            <a:endParaRPr lang="en-US" dirty="0" smtClean="0"/>
          </a:p>
          <a:p>
            <a:r>
              <a:rPr lang="en-US" b="1" dirty="0" smtClean="0"/>
              <a:t>Beltsville, MD (BCCSO) Site </a:t>
            </a:r>
            <a:r>
              <a:rPr lang="en-US" b="1" dirty="0" smtClean="0"/>
              <a:t>(</a:t>
            </a:r>
            <a:r>
              <a:rPr lang="en-US" b="1" i="1" dirty="0" smtClean="0"/>
              <a:t>n</a:t>
            </a:r>
            <a:r>
              <a:rPr lang="en-US" b="1" dirty="0" smtClean="0"/>
              <a:t> = 10</a:t>
            </a:r>
            <a:r>
              <a:rPr lang="en-US" b="1" dirty="0" smtClean="0"/>
              <a:t>+)</a:t>
            </a:r>
          </a:p>
          <a:p>
            <a:pPr lvl="1"/>
            <a:r>
              <a:rPr lang="en-US" dirty="0" smtClean="0"/>
              <a:t>Urban midlatitude</a:t>
            </a:r>
          </a:p>
          <a:p>
            <a:pPr lvl="1"/>
            <a:r>
              <a:rPr lang="en-US" dirty="0" smtClean="0"/>
              <a:t>Jun–Sep 2012</a:t>
            </a:r>
          </a:p>
          <a:p>
            <a:pPr lvl="1"/>
            <a:r>
              <a:rPr lang="en-US" dirty="0" smtClean="0"/>
              <a:t>Collaborator: </a:t>
            </a:r>
            <a:r>
              <a:rPr lang="en-US" dirty="0" smtClean="0"/>
              <a:t>HU/NCAS</a:t>
            </a:r>
          </a:p>
          <a:p>
            <a:pPr lvl="1"/>
            <a:endParaRPr lang="en-US" dirty="0" smtClean="0"/>
          </a:p>
          <a:p>
            <a:r>
              <a:rPr lang="en-US" b="1" dirty="0" smtClean="0"/>
              <a:t>NOAA AEROSE Cruise </a:t>
            </a:r>
            <a:r>
              <a:rPr lang="en-US" b="1" dirty="0" smtClean="0"/>
              <a:t>(</a:t>
            </a:r>
            <a:r>
              <a:rPr lang="en-US" b="1" i="1" dirty="0" smtClean="0"/>
              <a:t>n</a:t>
            </a:r>
            <a:r>
              <a:rPr lang="en-US" b="1" dirty="0" smtClean="0"/>
              <a:t> ≈ 60</a:t>
            </a:r>
            <a:r>
              <a:rPr lang="en-US" b="1" dirty="0" smtClean="0"/>
              <a:t>)</a:t>
            </a:r>
          </a:p>
          <a:p>
            <a:pPr lvl="1"/>
            <a:r>
              <a:rPr lang="en-US" dirty="0" smtClean="0"/>
              <a:t>Tropical Atlantic (ship)</a:t>
            </a:r>
          </a:p>
          <a:p>
            <a:pPr lvl="1"/>
            <a:r>
              <a:rPr lang="en-US" dirty="0" smtClean="0"/>
              <a:t>September 2012</a:t>
            </a:r>
          </a:p>
          <a:p>
            <a:pPr lvl="1"/>
            <a:r>
              <a:rPr lang="en-US" dirty="0" smtClean="0"/>
              <a:t>Possible HS3 Campaign AC overflight</a:t>
            </a:r>
          </a:p>
          <a:p>
            <a:pPr lvl="1"/>
            <a:r>
              <a:rPr lang="en-US" dirty="0" smtClean="0"/>
              <a:t>JPSS funded</a:t>
            </a:r>
          </a:p>
          <a:p>
            <a:pPr lvl="1"/>
            <a:r>
              <a:rPr lang="en-US" dirty="0" smtClean="0"/>
              <a:t>Collaborators: HU/NCAS, NOAA/ESRL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Beta Maturity Evaluation</a:t>
            </a:r>
            <a:br>
              <a:rPr lang="en-US" sz="2400" b="1" dirty="0" smtClean="0"/>
            </a:br>
            <a:r>
              <a:rPr lang="en-US" sz="2400" b="1" dirty="0" smtClean="0"/>
              <a:t>Dedicated RAOB* (15-May-12 Focus Day)</a:t>
            </a:r>
            <a:endParaRPr lang="en-US" sz="2400" b="1" dirty="0"/>
          </a:p>
        </p:txBody>
      </p:sp>
      <p:pic>
        <p:nvPicPr>
          <p:cNvPr id="8" name="Content Placeholder 7" descr="idps-edr_focus-day_raob-comparison_20120515.png"/>
          <p:cNvPicPr>
            <a:picLocks noGrp="1" noChangeAspect="1"/>
          </p:cNvPicPr>
          <p:nvPr>
            <p:ph sz="half" idx="1"/>
          </p:nvPr>
        </p:nvPicPr>
        <p:blipFill>
          <a:blip r:embed="rId2" cstate="print"/>
          <a:srcRect l="6251" t="3334" r="6251" b="6667"/>
          <a:stretch>
            <a:fillRect/>
          </a:stretch>
        </p:blipFill>
        <p:spPr>
          <a:xfrm>
            <a:off x="1073901" y="1023896"/>
            <a:ext cx="6638156" cy="5120640"/>
          </a:xfrm>
        </p:spPr>
      </p:pic>
      <p:sp>
        <p:nvSpPr>
          <p:cNvPr id="5" name="Date Placeholder 4"/>
          <p:cNvSpPr>
            <a:spLocks noGrp="1"/>
          </p:cNvSpPr>
          <p:nvPr>
            <p:ph type="dt" sz="half" idx="10"/>
          </p:nvPr>
        </p:nvSpPr>
        <p:spPr/>
        <p:txBody>
          <a:bodyPr/>
          <a:lstStyle/>
          <a:p>
            <a:pPr>
              <a:defRPr/>
            </a:pPr>
            <a:r>
              <a:rPr lang="en-US" smtClean="0"/>
              <a:t>23-Jul-12</a:t>
            </a:r>
            <a:endParaRPr lang="en-US"/>
          </a:p>
        </p:txBody>
      </p:sp>
      <p:sp>
        <p:nvSpPr>
          <p:cNvPr id="6" name="Footer Placeholder 5"/>
          <p:cNvSpPr>
            <a:spLocks noGrp="1"/>
          </p:cNvSpPr>
          <p:nvPr>
            <p:ph type="ftr" sz="quarter" idx="11"/>
          </p:nvPr>
        </p:nvSpPr>
        <p:spPr/>
        <p:txBody>
          <a:bodyPr/>
          <a:lstStyle/>
          <a:p>
            <a:pPr>
              <a:defRPr/>
            </a:pPr>
            <a:r>
              <a:rPr lang="da-DK" smtClean="0"/>
              <a:t>Nalli, Barnet, et al. - IGARSS 2012</a:t>
            </a:r>
            <a:endParaRPr lang="en-US"/>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19</a:t>
            </a:fld>
            <a:endParaRPr lang="en-US" dirty="0"/>
          </a:p>
        </p:txBody>
      </p:sp>
      <p:sp>
        <p:nvSpPr>
          <p:cNvPr id="9" name="TextBox 8"/>
          <p:cNvSpPr txBox="1"/>
          <p:nvPr/>
        </p:nvSpPr>
        <p:spPr>
          <a:xfrm>
            <a:off x="304800" y="6096000"/>
            <a:ext cx="8458200" cy="307777"/>
          </a:xfrm>
          <a:prstGeom prst="rect">
            <a:avLst/>
          </a:prstGeom>
          <a:noFill/>
        </p:spPr>
        <p:txBody>
          <a:bodyPr wrap="square" rtlCol="0">
            <a:spAutoFit/>
          </a:bodyPr>
          <a:lstStyle/>
          <a:p>
            <a:r>
              <a:rPr lang="en-US" sz="1400" dirty="0" smtClean="0"/>
              <a:t>*1 of 20 dedicated RAOBs launched by The Aerospace Corp from Kauai, Hawaii in May 2012.</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US" b="1" i="1" dirty="0" smtClean="0"/>
              <a:t>Et al. </a:t>
            </a:r>
            <a:r>
              <a:rPr lang="en-US" b="1" dirty="0" smtClean="0"/>
              <a:t>…</a:t>
            </a:r>
          </a:p>
        </p:txBody>
      </p:sp>
      <p:sp>
        <p:nvSpPr>
          <p:cNvPr id="15363" name="Content Placeholder 2"/>
          <p:cNvSpPr>
            <a:spLocks noGrp="1"/>
          </p:cNvSpPr>
          <p:nvPr>
            <p:ph idx="1"/>
          </p:nvPr>
        </p:nvSpPr>
        <p:spPr/>
        <p:txBody>
          <a:bodyPr>
            <a:normAutofit fontScale="92500" lnSpcReduction="20000"/>
          </a:bodyPr>
          <a:lstStyle/>
          <a:p>
            <a:r>
              <a:rPr lang="en-US" sz="1800" b="1" dirty="0" smtClean="0">
                <a:solidFill>
                  <a:prstClr val="black"/>
                </a:solidFill>
                <a:ea typeface="ＭＳ Ｐゴシック" pitchFamily="34" charset="-128"/>
                <a:cs typeface="Arial" charset="0"/>
              </a:rPr>
              <a:t>X. </a:t>
            </a:r>
            <a:r>
              <a:rPr lang="en-US" sz="1800" b="1" dirty="0" err="1" smtClean="0">
                <a:solidFill>
                  <a:prstClr val="black"/>
                </a:solidFill>
                <a:ea typeface="ＭＳ Ｐゴシック" pitchFamily="34" charset="-128"/>
                <a:cs typeface="Arial" charset="0"/>
              </a:rPr>
              <a:t>Xiong</a:t>
            </a:r>
            <a:r>
              <a:rPr lang="en-US" sz="1800" b="1" dirty="0" smtClean="0">
                <a:solidFill>
                  <a:prstClr val="black"/>
                </a:solidFill>
                <a:ea typeface="ＭＳ Ｐゴシック" pitchFamily="34" charset="-128"/>
                <a:cs typeface="Arial" charset="0"/>
              </a:rPr>
              <a:t>, </a:t>
            </a:r>
            <a:r>
              <a:rPr lang="en-US" sz="1800" b="1" dirty="0" smtClean="0"/>
              <a:t>G. </a:t>
            </a:r>
            <a:r>
              <a:rPr lang="en-US" sz="1800" b="1" dirty="0" err="1" smtClean="0"/>
              <a:t>Guo</a:t>
            </a:r>
            <a:r>
              <a:rPr lang="en-US" sz="1800" b="1" dirty="0" smtClean="0"/>
              <a:t>, E. S. </a:t>
            </a:r>
            <a:r>
              <a:rPr lang="en-US" sz="1800" b="1" dirty="0" err="1" smtClean="0"/>
              <a:t>Maddy</a:t>
            </a:r>
            <a:r>
              <a:rPr lang="en-US" sz="1800" b="1" dirty="0" smtClean="0"/>
              <a:t>, M. D. Goldberg </a:t>
            </a:r>
            <a:r>
              <a:rPr lang="en-US" sz="1800" dirty="0" smtClean="0"/>
              <a:t>(NOAA/NESDIS/STAR)</a:t>
            </a:r>
          </a:p>
          <a:p>
            <a:endParaRPr lang="en-US" sz="1800" dirty="0" smtClean="0"/>
          </a:p>
          <a:p>
            <a:r>
              <a:rPr lang="en-US" sz="1800" b="1" dirty="0" smtClean="0"/>
              <a:t>R. </a:t>
            </a:r>
            <a:r>
              <a:rPr lang="en-US" sz="1800" b="1" dirty="0" err="1" smtClean="0"/>
              <a:t>Knuteson</a:t>
            </a:r>
            <a:r>
              <a:rPr lang="en-US" sz="1800" dirty="0" smtClean="0"/>
              <a:t>, H. </a:t>
            </a:r>
            <a:r>
              <a:rPr lang="en-US" sz="1800" dirty="0" err="1" smtClean="0"/>
              <a:t>Revercomb</a:t>
            </a:r>
            <a:r>
              <a:rPr lang="en-US" sz="1800" dirty="0" smtClean="0"/>
              <a:t> (UW/CIMSS)</a:t>
            </a:r>
          </a:p>
          <a:p>
            <a:endParaRPr lang="en-US" sz="1800" dirty="0" smtClean="0"/>
          </a:p>
          <a:p>
            <a:r>
              <a:rPr lang="en-US" sz="1800" b="1" dirty="0" smtClean="0"/>
              <a:t>E. Joseph, V. Morris </a:t>
            </a:r>
            <a:r>
              <a:rPr lang="en-US" sz="1800" dirty="0" smtClean="0"/>
              <a:t>(Howard Univ./NCAS)</a:t>
            </a:r>
          </a:p>
          <a:p>
            <a:endParaRPr lang="en-US" sz="1800" b="1" dirty="0" smtClean="0"/>
          </a:p>
          <a:p>
            <a:r>
              <a:rPr lang="en-US" sz="1800" b="1" dirty="0" smtClean="0"/>
              <a:t>D. Wolfe </a:t>
            </a:r>
            <a:r>
              <a:rPr lang="en-US" sz="1800" dirty="0" smtClean="0"/>
              <a:t>(NOAA/ESRL)</a:t>
            </a:r>
          </a:p>
          <a:p>
            <a:endParaRPr lang="en-US" sz="1800" b="1" dirty="0" smtClean="0"/>
          </a:p>
          <a:p>
            <a:r>
              <a:rPr lang="en-US" sz="1800" b="1" dirty="0" smtClean="0"/>
              <a:t>A. </a:t>
            </a:r>
            <a:r>
              <a:rPr lang="en-US" sz="1800" b="1" dirty="0" err="1" smtClean="0"/>
              <a:t>Mollner</a:t>
            </a:r>
            <a:r>
              <a:rPr lang="en-US" sz="1800" b="1" dirty="0" smtClean="0"/>
              <a:t> </a:t>
            </a:r>
            <a:r>
              <a:rPr lang="en-US" sz="1800" dirty="0" smtClean="0"/>
              <a:t>(The Aerospace Corporation)</a:t>
            </a:r>
          </a:p>
          <a:p>
            <a:endParaRPr lang="en-US" sz="1800" dirty="0" smtClean="0"/>
          </a:p>
          <a:p>
            <a:r>
              <a:rPr lang="en-US" sz="1800" dirty="0" smtClean="0"/>
              <a:t>Bill Blackwell (MIT Lincoln Laboratory)</a:t>
            </a:r>
          </a:p>
          <a:p>
            <a:endParaRPr lang="en-US" sz="1800" dirty="0" smtClean="0"/>
          </a:p>
          <a:p>
            <a:r>
              <a:rPr lang="en-US" sz="1800" dirty="0" smtClean="0"/>
              <a:t>B. Sun, F. Tilley, M. </a:t>
            </a:r>
            <a:r>
              <a:rPr lang="en-US" sz="1800" dirty="0" err="1" smtClean="0"/>
              <a:t>Pettey</a:t>
            </a:r>
            <a:r>
              <a:rPr lang="en-US" sz="1800" dirty="0" smtClean="0"/>
              <a:t> (NOAA/NESDIS/STAR NPROVS developers)</a:t>
            </a:r>
          </a:p>
          <a:p>
            <a:endParaRPr lang="en-US" sz="1800" dirty="0" smtClean="0"/>
          </a:p>
          <a:p>
            <a:r>
              <a:rPr lang="en-US" sz="1800" dirty="0" smtClean="0"/>
              <a:t>L. </a:t>
            </a:r>
            <a:r>
              <a:rPr lang="en-US" sz="1800" dirty="0" err="1" smtClean="0"/>
              <a:t>Strow</a:t>
            </a:r>
            <a:r>
              <a:rPr lang="en-US" sz="1800" dirty="0" smtClean="0"/>
              <a:t> (UMBC)</a:t>
            </a:r>
          </a:p>
          <a:p>
            <a:endParaRPr lang="en-US" sz="1800" dirty="0" smtClean="0"/>
          </a:p>
          <a:p>
            <a:r>
              <a:rPr lang="en-US" sz="1800" dirty="0" smtClean="0"/>
              <a:t>J. Susskind (NASA/GSFC)</a:t>
            </a:r>
            <a:endParaRPr lang="en-US" dirty="0" smtClean="0"/>
          </a:p>
        </p:txBody>
      </p:sp>
      <p:sp>
        <p:nvSpPr>
          <p:cNvPr id="15364" name="Date Placeholder 3"/>
          <p:cNvSpPr>
            <a:spLocks noGrp="1"/>
          </p:cNvSpPr>
          <p:nvPr>
            <p:ph type="dt" sz="quarter" idx="10"/>
          </p:nvPr>
        </p:nvSpPr>
        <p:spPr bwMode="auto">
          <a:noFill/>
          <a:ln>
            <a:miter lim="800000"/>
            <a:headEnd/>
            <a:tailEnd/>
          </a:ln>
        </p:spPr>
        <p:txBody>
          <a:bodyPr/>
          <a:lstStyle/>
          <a:p>
            <a:r>
              <a:rPr lang="en-US" smtClean="0"/>
              <a:t>23-Jul-12</a:t>
            </a:r>
          </a:p>
        </p:txBody>
      </p:sp>
      <p:sp>
        <p:nvSpPr>
          <p:cNvPr id="15365" name="Footer Placeholder 4"/>
          <p:cNvSpPr>
            <a:spLocks noGrp="1"/>
          </p:cNvSpPr>
          <p:nvPr>
            <p:ph type="ftr" sz="quarter" idx="11"/>
          </p:nvPr>
        </p:nvSpPr>
        <p:spPr bwMode="auto">
          <a:noFill/>
          <a:ln>
            <a:miter lim="800000"/>
            <a:headEnd/>
            <a:tailEnd/>
          </a:ln>
        </p:spPr>
        <p:txBody>
          <a:bodyPr/>
          <a:lstStyle/>
          <a:p>
            <a:r>
              <a:rPr lang="da-DK" smtClean="0"/>
              <a:t>Nalli, Barnet, et al. - IGARSS 2012</a:t>
            </a:r>
            <a:endParaRPr lang="en-US" smtClean="0"/>
          </a:p>
        </p:txBody>
      </p:sp>
      <p:sp>
        <p:nvSpPr>
          <p:cNvPr id="6" name="Slide Number Placeholder 5"/>
          <p:cNvSpPr>
            <a:spLocks noGrp="1"/>
          </p:cNvSpPr>
          <p:nvPr>
            <p:ph type="sldNum" sz="quarter" idx="12"/>
          </p:nvPr>
        </p:nvSpPr>
        <p:spPr/>
        <p:txBody>
          <a:bodyPr/>
          <a:lstStyle/>
          <a:p>
            <a:pPr>
              <a:defRPr/>
            </a:pPr>
            <a:fld id="{BDD1C542-E2DA-4B78-88D2-D66797169DD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bwMode="auto">
          <a:noFill/>
          <a:ln>
            <a:miter lim="800000"/>
            <a:headEnd/>
            <a:tailEnd/>
          </a:ln>
        </p:spPr>
        <p:txBody>
          <a:bodyPr/>
          <a:lstStyle/>
          <a:p>
            <a:r>
              <a:rPr lang="en-US" smtClean="0"/>
              <a:t>23-Jul-12</a:t>
            </a:r>
          </a:p>
        </p:txBody>
      </p:sp>
      <p:sp>
        <p:nvSpPr>
          <p:cNvPr id="35843" name="Footer Placeholder 4"/>
          <p:cNvSpPr>
            <a:spLocks noGrp="1"/>
          </p:cNvSpPr>
          <p:nvPr>
            <p:ph type="ftr" sz="quarter" idx="11"/>
          </p:nvPr>
        </p:nvSpPr>
        <p:spPr bwMode="auto">
          <a:noFill/>
          <a:ln>
            <a:miter lim="800000"/>
            <a:headEnd/>
            <a:tailEnd/>
          </a:ln>
        </p:spPr>
        <p:txBody>
          <a:bodyPr/>
          <a:lstStyle/>
          <a:p>
            <a:r>
              <a:rPr lang="da-DK" smtClean="0"/>
              <a:t>Nalli, Barnet, et al. - IGARSS 2012</a:t>
            </a:r>
            <a:endParaRPr lang="en-US" smtClean="0"/>
          </a:p>
        </p:txBody>
      </p:sp>
      <p:sp>
        <p:nvSpPr>
          <p:cNvPr id="6" name="Slide Number Placeholder 5"/>
          <p:cNvSpPr>
            <a:spLocks noGrp="1"/>
          </p:cNvSpPr>
          <p:nvPr>
            <p:ph type="sldNum" sz="quarter" idx="12"/>
          </p:nvPr>
        </p:nvSpPr>
        <p:spPr/>
        <p:txBody>
          <a:bodyPr/>
          <a:lstStyle/>
          <a:p>
            <a:pPr>
              <a:defRPr/>
            </a:pPr>
            <a:fld id="{E3F18B6A-4592-4EEF-B996-74A0115EFD9A}" type="slidenum">
              <a:rPr lang="en-US"/>
              <a:pPr>
                <a:defRPr/>
              </a:pPr>
              <a:t>20</a:t>
            </a:fld>
            <a:endParaRPr lang="en-US" dirty="0"/>
          </a:p>
        </p:txBody>
      </p:sp>
      <p:sp>
        <p:nvSpPr>
          <p:cNvPr id="35845" name="Rectangle 2"/>
          <p:cNvSpPr>
            <a:spLocks noGrp="1"/>
          </p:cNvSpPr>
          <p:nvPr>
            <p:ph type="title"/>
          </p:nvPr>
        </p:nvSpPr>
        <p:spPr/>
        <p:txBody>
          <a:bodyPr/>
          <a:lstStyle/>
          <a:p>
            <a:pPr algn="l"/>
            <a:r>
              <a:rPr lang="en-US" b="1" dirty="0" smtClean="0"/>
              <a:t>Summary</a:t>
            </a:r>
          </a:p>
        </p:txBody>
      </p:sp>
      <p:sp>
        <p:nvSpPr>
          <p:cNvPr id="35846" name="Rectangle 3"/>
          <p:cNvSpPr>
            <a:spLocks noGrp="1"/>
          </p:cNvSpPr>
          <p:nvPr>
            <p:ph type="body" idx="1"/>
          </p:nvPr>
        </p:nvSpPr>
        <p:spPr>
          <a:xfrm>
            <a:off x="457200" y="1600200"/>
            <a:ext cx="8229600" cy="4648200"/>
          </a:xfrm>
        </p:spPr>
        <p:txBody>
          <a:bodyPr/>
          <a:lstStyle/>
          <a:p>
            <a:pPr>
              <a:lnSpc>
                <a:spcPct val="80000"/>
              </a:lnSpc>
            </a:pPr>
            <a:r>
              <a:rPr lang="en-US" sz="2400" dirty="0" smtClean="0"/>
              <a:t>The status of the </a:t>
            </a:r>
            <a:r>
              <a:rPr lang="en-US" sz="2400" b="1" dirty="0" smtClean="0"/>
              <a:t>Suomi</a:t>
            </a:r>
            <a:r>
              <a:rPr lang="en-US" sz="2400" dirty="0" smtClean="0"/>
              <a:t> </a:t>
            </a:r>
            <a:r>
              <a:rPr lang="en-US" sz="2400" b="1" dirty="0" smtClean="0"/>
              <a:t>NPP </a:t>
            </a:r>
            <a:r>
              <a:rPr lang="en-US" sz="2400" b="1" dirty="0" smtClean="0">
                <a:latin typeface="Calibri" pitchFamily="34" charset="0"/>
              </a:rPr>
              <a:t>CrIMSS EDR Cal/Val Program </a:t>
            </a:r>
            <a:r>
              <a:rPr lang="en-US" sz="2400" dirty="0" smtClean="0"/>
              <a:t>for </a:t>
            </a:r>
            <a:r>
              <a:rPr lang="en-US" sz="2400" dirty="0" smtClean="0"/>
              <a:t>atmospheric sounding </a:t>
            </a:r>
            <a:r>
              <a:rPr lang="en-US" sz="2400" dirty="0" smtClean="0"/>
              <a:t>EDRs was overviewed in this presentation.  </a:t>
            </a:r>
            <a:r>
              <a:rPr lang="en-US" sz="2400" dirty="0" smtClean="0">
                <a:latin typeface="Calibri" pitchFamily="34" charset="0"/>
              </a:rPr>
              <a:t>The validation program is to ensure the data products comply with the requirements of the sponsoring agencies (i.e., meet spec).</a:t>
            </a:r>
            <a:endParaRPr lang="en-US" sz="2400" dirty="0" smtClean="0"/>
          </a:p>
          <a:p>
            <a:pPr eaLnBrk="1" hangingPunct="1">
              <a:lnSpc>
                <a:spcPct val="80000"/>
              </a:lnSpc>
              <a:buNone/>
            </a:pPr>
            <a:endParaRPr lang="en-US" sz="2400" dirty="0" smtClean="0"/>
          </a:p>
          <a:p>
            <a:pPr eaLnBrk="1" hangingPunct="1">
              <a:lnSpc>
                <a:spcPct val="80000"/>
              </a:lnSpc>
            </a:pPr>
            <a:r>
              <a:rPr lang="en-US" sz="2400" b="1" dirty="0" smtClean="0"/>
              <a:t>Intensive Cal/Val (ICV) </a:t>
            </a:r>
            <a:r>
              <a:rPr lang="en-US" sz="2400" dirty="0" smtClean="0"/>
              <a:t>efforts </a:t>
            </a:r>
            <a:r>
              <a:rPr lang="en-US" sz="2400" dirty="0" smtClean="0"/>
              <a:t>are currently underway</a:t>
            </a:r>
          </a:p>
          <a:p>
            <a:pPr lvl="1" eaLnBrk="1" hangingPunct="1">
              <a:lnSpc>
                <a:spcPct val="80000"/>
              </a:lnSpc>
            </a:pPr>
            <a:r>
              <a:rPr lang="en-US" sz="2000" dirty="0" smtClean="0"/>
              <a:t>Beta </a:t>
            </a:r>
            <a:r>
              <a:rPr lang="en-US" sz="2000" dirty="0" smtClean="0"/>
              <a:t>EDR maturity </a:t>
            </a:r>
            <a:r>
              <a:rPr lang="en-US" sz="2000" dirty="0" smtClean="0"/>
              <a:t>evaluation</a:t>
            </a:r>
          </a:p>
          <a:p>
            <a:pPr lvl="2" eaLnBrk="1" hangingPunct="1">
              <a:lnSpc>
                <a:spcPct val="80000"/>
              </a:lnSpc>
            </a:pPr>
            <a:r>
              <a:rPr lang="en-US" sz="1600" dirty="0" smtClean="0"/>
              <a:t>Global assessments obtained using matched ECMWF fields</a:t>
            </a:r>
          </a:p>
          <a:p>
            <a:pPr lvl="3" eaLnBrk="1" hangingPunct="1">
              <a:lnSpc>
                <a:spcPct val="80000"/>
              </a:lnSpc>
            </a:pPr>
            <a:r>
              <a:rPr lang="en-US" sz="1200" dirty="0" smtClean="0"/>
              <a:t>Offline AVTP </a:t>
            </a:r>
            <a:r>
              <a:rPr lang="en-US" sz="1200" dirty="0" smtClean="0"/>
              <a:t>product performance is close to meeting </a:t>
            </a:r>
            <a:r>
              <a:rPr lang="en-US" sz="1200" dirty="0" smtClean="0"/>
              <a:t>spec at </a:t>
            </a:r>
            <a:r>
              <a:rPr lang="en-US" sz="1200" dirty="0" smtClean="0"/>
              <a:t>this </a:t>
            </a:r>
            <a:r>
              <a:rPr lang="en-US" sz="1200" dirty="0" smtClean="0"/>
              <a:t>time</a:t>
            </a:r>
          </a:p>
          <a:p>
            <a:pPr lvl="3" eaLnBrk="1" hangingPunct="1">
              <a:lnSpc>
                <a:spcPct val="80000"/>
              </a:lnSpc>
            </a:pPr>
            <a:r>
              <a:rPr lang="en-US" sz="1200" dirty="0" smtClean="0"/>
              <a:t>For more details, see </a:t>
            </a:r>
            <a:r>
              <a:rPr lang="en-US" sz="1200" dirty="0" smtClean="0"/>
              <a:t>poster MOP.P.8 (</a:t>
            </a:r>
            <a:r>
              <a:rPr lang="en-US" sz="1200" dirty="0" err="1" smtClean="0"/>
              <a:t>Divakarla</a:t>
            </a:r>
            <a:r>
              <a:rPr lang="en-US" sz="1200" dirty="0" smtClean="0"/>
              <a:t> et al.)</a:t>
            </a:r>
            <a:endParaRPr lang="en-US" sz="1200" dirty="0" smtClean="0"/>
          </a:p>
          <a:p>
            <a:pPr lvl="2" eaLnBrk="1" hangingPunct="1">
              <a:lnSpc>
                <a:spcPct val="80000"/>
              </a:lnSpc>
            </a:pPr>
            <a:r>
              <a:rPr lang="en-US" sz="1600" dirty="0" smtClean="0"/>
              <a:t>Request for beta maturity has been made</a:t>
            </a:r>
          </a:p>
          <a:p>
            <a:pPr lvl="1" eaLnBrk="1" hangingPunct="1">
              <a:lnSpc>
                <a:spcPct val="80000"/>
              </a:lnSpc>
            </a:pPr>
            <a:r>
              <a:rPr lang="en-US" sz="2000" dirty="0" smtClean="0"/>
              <a:t>Provisional </a:t>
            </a:r>
            <a:r>
              <a:rPr lang="en-US" sz="2000" dirty="0" smtClean="0"/>
              <a:t>EDR maturity </a:t>
            </a:r>
            <a:r>
              <a:rPr lang="en-US" sz="2000" dirty="0" smtClean="0"/>
              <a:t>evaluation</a:t>
            </a:r>
          </a:p>
          <a:p>
            <a:pPr lvl="2" eaLnBrk="1" hangingPunct="1">
              <a:lnSpc>
                <a:spcPct val="80000"/>
              </a:lnSpc>
            </a:pPr>
            <a:r>
              <a:rPr lang="en-US" sz="1600" dirty="0" smtClean="0"/>
              <a:t>Global RAOB matchups are being acquired for statistical global ensemble</a:t>
            </a:r>
          </a:p>
          <a:p>
            <a:pPr lvl="2" eaLnBrk="1" hangingPunct="1">
              <a:lnSpc>
                <a:spcPct val="80000"/>
              </a:lnSpc>
            </a:pPr>
            <a:r>
              <a:rPr lang="en-US" sz="1600" dirty="0" smtClean="0"/>
              <a:t>Dedicated RAOB </a:t>
            </a:r>
            <a:r>
              <a:rPr lang="en-US" sz="1600" dirty="0" smtClean="0"/>
              <a:t>campaign </a:t>
            </a:r>
            <a:r>
              <a:rPr lang="en-US" sz="1600" dirty="0" smtClean="0"/>
              <a:t>has been coordinated </a:t>
            </a:r>
            <a:r>
              <a:rPr lang="en-US" sz="1600" dirty="0" smtClean="0"/>
              <a:t>for </a:t>
            </a:r>
            <a:r>
              <a:rPr lang="en-US" sz="1600" dirty="0" smtClean="0"/>
              <a:t>2012 </a:t>
            </a:r>
            <a:r>
              <a:rPr lang="en-US" sz="1600" dirty="0" smtClean="0"/>
              <a:t>leveraging </a:t>
            </a:r>
            <a:r>
              <a:rPr lang="en-US" sz="1600" dirty="0" smtClean="0"/>
              <a:t>collaborators to attain several launch sites, including tropical open ocean, midlatitude land, urban, and polar regions</a:t>
            </a:r>
          </a:p>
          <a:p>
            <a:pPr lvl="2" eaLnBrk="1" hangingPunct="1">
              <a:lnSpc>
                <a:spcPct val="80000"/>
              </a:lnSpc>
            </a:pP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ln>
            <a:miter lim="800000"/>
            <a:headEnd/>
            <a:tailEnd/>
          </a:ln>
        </p:spPr>
        <p:txBody>
          <a:bodyPr/>
          <a:lstStyle/>
          <a:p>
            <a:r>
              <a:rPr lang="en-US" smtClean="0"/>
              <a:t>23-Jul-12</a:t>
            </a:r>
          </a:p>
        </p:txBody>
      </p:sp>
      <p:sp>
        <p:nvSpPr>
          <p:cNvPr id="16387" name="Footer Placeholder 4"/>
          <p:cNvSpPr>
            <a:spLocks noGrp="1"/>
          </p:cNvSpPr>
          <p:nvPr>
            <p:ph type="ftr" sz="quarter" idx="11"/>
          </p:nvPr>
        </p:nvSpPr>
        <p:spPr bwMode="auto">
          <a:noFill/>
          <a:ln>
            <a:miter lim="800000"/>
            <a:headEnd/>
            <a:tailEnd/>
          </a:ln>
        </p:spPr>
        <p:txBody>
          <a:bodyPr/>
          <a:lstStyle/>
          <a:p>
            <a:r>
              <a:rPr lang="da-DK" smtClean="0"/>
              <a:t>Nalli, Barnet, et al. - IGARSS 2012</a:t>
            </a:r>
            <a:endParaRPr lang="en-US" smtClean="0"/>
          </a:p>
        </p:txBody>
      </p:sp>
      <p:sp>
        <p:nvSpPr>
          <p:cNvPr id="7" name="Slide Number Placeholder 5"/>
          <p:cNvSpPr>
            <a:spLocks noGrp="1"/>
          </p:cNvSpPr>
          <p:nvPr>
            <p:ph type="sldNum" sz="quarter" idx="12"/>
          </p:nvPr>
        </p:nvSpPr>
        <p:spPr/>
        <p:txBody>
          <a:bodyPr/>
          <a:lstStyle/>
          <a:p>
            <a:pPr>
              <a:defRPr/>
            </a:pPr>
            <a:fld id="{29FA8E42-E99D-434E-A13B-386118DA5C85}" type="slidenum">
              <a:rPr lang="en-US"/>
              <a:pPr>
                <a:defRPr/>
              </a:pPr>
              <a:t>3</a:t>
            </a:fld>
            <a:endParaRPr lang="en-US" dirty="0"/>
          </a:p>
        </p:txBody>
      </p:sp>
      <p:sp>
        <p:nvSpPr>
          <p:cNvPr id="16389" name="Title 1"/>
          <p:cNvSpPr>
            <a:spLocks noGrp="1"/>
          </p:cNvSpPr>
          <p:nvPr>
            <p:ph type="title"/>
          </p:nvPr>
        </p:nvSpPr>
        <p:spPr/>
        <p:txBody>
          <a:bodyPr/>
          <a:lstStyle/>
          <a:p>
            <a:pPr algn="l" eaLnBrk="1" hangingPunct="1"/>
            <a:r>
              <a:rPr lang="en-US" b="1" smtClean="0"/>
              <a:t>Outline</a:t>
            </a:r>
          </a:p>
        </p:txBody>
      </p:sp>
      <p:sp>
        <p:nvSpPr>
          <p:cNvPr id="16390" name="Content Placeholder 2"/>
          <p:cNvSpPr>
            <a:spLocks noGrp="1"/>
          </p:cNvSpPr>
          <p:nvPr>
            <p:ph idx="1"/>
          </p:nvPr>
        </p:nvSpPr>
        <p:spPr/>
        <p:txBody>
          <a:bodyPr/>
          <a:lstStyle/>
          <a:p>
            <a:pPr eaLnBrk="1" hangingPunct="1"/>
            <a:r>
              <a:rPr lang="en-US" b="1" dirty="0" smtClean="0"/>
              <a:t>CrIMSS (CrIS/ATMS) EDR Product Overview</a:t>
            </a:r>
          </a:p>
          <a:p>
            <a:pPr lvl="1" eaLnBrk="1" hangingPunct="1"/>
            <a:r>
              <a:rPr lang="en-US" b="1" dirty="0" smtClean="0"/>
              <a:t>AVTP, AVMP (KPPs), AVPP, O</a:t>
            </a:r>
            <a:r>
              <a:rPr lang="en-US" b="1" baseline="-25000" dirty="0" smtClean="0"/>
              <a:t>3</a:t>
            </a:r>
            <a:r>
              <a:rPr lang="en-US" b="1" dirty="0" smtClean="0"/>
              <a:t> (IP</a:t>
            </a:r>
            <a:r>
              <a:rPr lang="en-US" b="1" dirty="0" smtClean="0"/>
              <a:t>)</a:t>
            </a:r>
          </a:p>
          <a:p>
            <a:pPr lvl="1" eaLnBrk="1" hangingPunct="1"/>
            <a:endParaRPr lang="en-US" dirty="0" smtClean="0"/>
          </a:p>
          <a:p>
            <a:pPr eaLnBrk="1" hangingPunct="1"/>
            <a:r>
              <a:rPr lang="en-US" b="1" dirty="0" smtClean="0"/>
              <a:t>EDR Cal/Val </a:t>
            </a:r>
            <a:r>
              <a:rPr lang="en-US" b="1" dirty="0" smtClean="0"/>
              <a:t>Program</a:t>
            </a:r>
          </a:p>
          <a:p>
            <a:pPr lvl="1" eaLnBrk="1" hangingPunct="1"/>
            <a:r>
              <a:rPr lang="en-US" b="1" dirty="0" smtClean="0"/>
              <a:t>Overview</a:t>
            </a:r>
            <a:r>
              <a:rPr lang="en-US" dirty="0" smtClean="0"/>
              <a:t> </a:t>
            </a:r>
          </a:p>
          <a:p>
            <a:pPr lvl="1" eaLnBrk="1" hangingPunct="1"/>
            <a:r>
              <a:rPr lang="en-US" b="1" dirty="0" smtClean="0"/>
              <a:t>Intensive Cal/Val (ICV) </a:t>
            </a:r>
            <a:r>
              <a:rPr lang="en-US" b="1" dirty="0" smtClean="0"/>
              <a:t>Status </a:t>
            </a:r>
            <a:r>
              <a:rPr lang="en-US" b="1" dirty="0" smtClean="0"/>
              <a:t>Highlights</a:t>
            </a:r>
            <a:endParaRPr lang="en-US" dirty="0" smtClean="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020B983-8338-482A-8AB3-B90FD7AA035F}" type="slidenum">
              <a:rPr lang="en-US" sz="1200">
                <a:solidFill>
                  <a:schemeClr val="tx1">
                    <a:tint val="75000"/>
                  </a:schemeClr>
                </a:solidFill>
                <a:latin typeface="+mn-lt"/>
              </a:rPr>
              <a:pPr algn="r" fontAlgn="auto">
                <a:spcBef>
                  <a:spcPts val="0"/>
                </a:spcBef>
                <a:spcAft>
                  <a:spcPts val="0"/>
                </a:spcAft>
                <a:defRPr/>
              </a:pPr>
              <a:t>3</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OVERVIEW</a:t>
            </a:r>
            <a:endParaRPr lang="en-US" dirty="0"/>
          </a:p>
        </p:txBody>
      </p:sp>
      <p:sp>
        <p:nvSpPr>
          <p:cNvPr id="3" name="Text Placeholder 2"/>
          <p:cNvSpPr>
            <a:spLocks noGrp="1"/>
          </p:cNvSpPr>
          <p:nvPr>
            <p:ph type="body" idx="1"/>
          </p:nvPr>
        </p:nvSpPr>
        <p:spPr/>
        <p:txBody>
          <a:bodyPr/>
          <a:lstStyle/>
          <a:p>
            <a:r>
              <a:rPr lang="en-US" dirty="0" smtClean="0"/>
              <a:t>CrIMSS EDR</a:t>
            </a:r>
            <a:endParaRPr lang="en-US" dirty="0"/>
          </a:p>
        </p:txBody>
      </p:sp>
      <p:sp>
        <p:nvSpPr>
          <p:cNvPr id="4" name="Date Placeholder 3"/>
          <p:cNvSpPr>
            <a:spLocks noGrp="1"/>
          </p:cNvSpPr>
          <p:nvPr>
            <p:ph type="dt" sz="half" idx="10"/>
          </p:nvPr>
        </p:nvSpPr>
        <p:spPr/>
        <p:txBody>
          <a:bodyPr/>
          <a:lstStyle/>
          <a:p>
            <a:pPr>
              <a:defRPr/>
            </a:pPr>
            <a:r>
              <a:rPr lang="en-US" smtClean="0"/>
              <a:t>23-Jul-12</a:t>
            </a:r>
            <a:endParaRPr lang="en-US"/>
          </a:p>
        </p:txBody>
      </p:sp>
      <p:sp>
        <p:nvSpPr>
          <p:cNvPr id="5" name="Footer Placeholder 4"/>
          <p:cNvSpPr>
            <a:spLocks noGrp="1"/>
          </p:cNvSpPr>
          <p:nvPr>
            <p:ph type="ftr" sz="quarter" idx="11"/>
          </p:nvPr>
        </p:nvSpPr>
        <p:spPr/>
        <p:txBody>
          <a:body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p>
            <a:pPr>
              <a:defRPr/>
            </a:pPr>
            <a:fld id="{D383E790-6C63-4CE9-B308-86DF05B0CDD0}"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dirty="0" smtClean="0"/>
              <a:t>Atmospheric Vertical Temperature, Moisture and Pressure Profile (AVTP, AVMP, AVPP) Environmental Data Records (EDRs)</a:t>
            </a:r>
            <a:endParaRPr lang="en-US" sz="2000" dirty="0"/>
          </a:p>
        </p:txBody>
      </p:sp>
      <p:sp>
        <p:nvSpPr>
          <p:cNvPr id="3" name="Content Placeholder 2"/>
          <p:cNvSpPr>
            <a:spLocks noGrp="1"/>
          </p:cNvSpPr>
          <p:nvPr>
            <p:ph sz="half" idx="1"/>
          </p:nvPr>
        </p:nvSpPr>
        <p:spPr>
          <a:xfrm>
            <a:off x="304800" y="1219200"/>
            <a:ext cx="3657600" cy="5105400"/>
          </a:xfrm>
        </p:spPr>
        <p:txBody>
          <a:bodyPr>
            <a:normAutofit fontScale="47500" lnSpcReduction="20000"/>
          </a:bodyPr>
          <a:lstStyle/>
          <a:p>
            <a:r>
              <a:rPr lang="en-US" sz="3400" b="1" dirty="0" smtClean="0"/>
              <a:t>AVTP, AVMP, AVPP are Key </a:t>
            </a:r>
            <a:r>
              <a:rPr lang="en-US" sz="3400" b="1" dirty="0" smtClean="0"/>
              <a:t>Performance Parameters (KPPs) </a:t>
            </a:r>
            <a:r>
              <a:rPr lang="en-US" sz="3400" dirty="0" smtClean="0"/>
              <a:t>for lower troposphere</a:t>
            </a:r>
          </a:p>
          <a:p>
            <a:pPr lvl="1"/>
            <a:r>
              <a:rPr lang="en-US" sz="2900" dirty="0" smtClean="0"/>
              <a:t>Used for initialization of NWP models, forecasting / nowcasting weather, severe weather, cloud info and winds, basic science, etc.</a:t>
            </a:r>
          </a:p>
          <a:p>
            <a:pPr lvl="1"/>
            <a:endParaRPr lang="en-US" sz="2900" dirty="0" smtClean="0"/>
          </a:p>
          <a:p>
            <a:r>
              <a:rPr lang="en-US" sz="3400" b="1" dirty="0" smtClean="0"/>
              <a:t>NGAS Algorithm:</a:t>
            </a:r>
            <a:r>
              <a:rPr lang="en-US" sz="3400" dirty="0" smtClean="0"/>
              <a:t> Optimal Estimation (OE) method, no front-end </a:t>
            </a:r>
            <a:r>
              <a:rPr lang="en-US" sz="3400" dirty="0" smtClean="0"/>
              <a:t>regression</a:t>
            </a:r>
          </a:p>
          <a:p>
            <a:pPr lvl="1"/>
            <a:r>
              <a:rPr lang="en-US" sz="2900" dirty="0" smtClean="0"/>
              <a:t>AVTP,  AVMP, AVPP, O</a:t>
            </a:r>
            <a:r>
              <a:rPr lang="en-US" sz="2900" baseline="-25000" dirty="0" smtClean="0"/>
              <a:t>3</a:t>
            </a:r>
            <a:r>
              <a:rPr lang="en-US" sz="2900" dirty="0" smtClean="0"/>
              <a:t>-IP, </a:t>
            </a:r>
            <a:r>
              <a:rPr lang="en-US" sz="2900" dirty="0" smtClean="0"/>
              <a:t>surface skin temperature and emissivity retrieved simultaneously</a:t>
            </a:r>
          </a:p>
          <a:p>
            <a:pPr lvl="1"/>
            <a:r>
              <a:rPr lang="en-US" sz="2900" b="1" dirty="0" smtClean="0"/>
              <a:t>Non-precipitating scenes</a:t>
            </a:r>
            <a:endParaRPr lang="en-US" sz="2900" dirty="0" smtClean="0"/>
          </a:p>
          <a:p>
            <a:pPr lvl="1"/>
            <a:r>
              <a:rPr lang="en-US" sz="2900" b="1" dirty="0" smtClean="0"/>
              <a:t>Code implementations</a:t>
            </a:r>
            <a:endParaRPr lang="en-US" sz="2900" b="1" dirty="0" smtClean="0"/>
          </a:p>
          <a:p>
            <a:pPr lvl="2"/>
            <a:r>
              <a:rPr lang="en-US" sz="2300" b="1" dirty="0" smtClean="0"/>
              <a:t>IDPS</a:t>
            </a:r>
            <a:r>
              <a:rPr lang="en-US" sz="2300" dirty="0" smtClean="0"/>
              <a:t> </a:t>
            </a:r>
            <a:r>
              <a:rPr lang="en-US" sz="2300" dirty="0" smtClean="0"/>
              <a:t>operational product (42/22 layer)</a:t>
            </a:r>
          </a:p>
          <a:p>
            <a:pPr lvl="2"/>
            <a:r>
              <a:rPr lang="en-US" sz="2300" dirty="0" smtClean="0"/>
              <a:t>“</a:t>
            </a:r>
            <a:r>
              <a:rPr lang="en-US" sz="2300" b="1" dirty="0" smtClean="0"/>
              <a:t>Offline EDR” </a:t>
            </a:r>
            <a:r>
              <a:rPr lang="en-US" sz="2300" dirty="0" smtClean="0"/>
              <a:t>(NASA/LaRC and STAR) used </a:t>
            </a:r>
            <a:r>
              <a:rPr lang="en-US" sz="2300" dirty="0" smtClean="0"/>
              <a:t>for testing, validation, optimization (100 layer)</a:t>
            </a:r>
          </a:p>
          <a:p>
            <a:pPr lvl="2"/>
            <a:r>
              <a:rPr lang="en-US" sz="2300" dirty="0" smtClean="0"/>
              <a:t>NGAS science code (100 layer</a:t>
            </a:r>
            <a:r>
              <a:rPr lang="en-US" sz="2300" dirty="0" smtClean="0"/>
              <a:t>)</a:t>
            </a:r>
          </a:p>
          <a:p>
            <a:pPr lvl="1">
              <a:buNone/>
            </a:pPr>
            <a:endParaRPr lang="en-US" sz="2900" dirty="0" smtClean="0"/>
          </a:p>
          <a:p>
            <a:r>
              <a:rPr lang="en-US" sz="3400" b="1" dirty="0" smtClean="0"/>
              <a:t>NOAA Unique CrIS/ATMS Processing System (NUCAPS): </a:t>
            </a:r>
            <a:r>
              <a:rPr lang="en-US" sz="3400" dirty="0" smtClean="0"/>
              <a:t>AIRS approach, multi-step iterative method, front-end regression</a:t>
            </a:r>
          </a:p>
          <a:p>
            <a:pPr lvl="1"/>
            <a:r>
              <a:rPr lang="en-US" sz="2900" dirty="0" smtClean="0"/>
              <a:t>Operational product in Feb </a:t>
            </a:r>
            <a:r>
              <a:rPr lang="en-US" sz="2900" dirty="0" smtClean="0"/>
              <a:t>2013</a:t>
            </a:r>
            <a:endParaRPr lang="en-US" sz="2500" dirty="0" smtClean="0"/>
          </a:p>
        </p:txBody>
      </p:sp>
      <p:sp>
        <p:nvSpPr>
          <p:cNvPr id="5" name="Date Placeholder 4"/>
          <p:cNvSpPr>
            <a:spLocks noGrp="1"/>
          </p:cNvSpPr>
          <p:nvPr>
            <p:ph type="dt" sz="half" idx="10"/>
          </p:nvPr>
        </p:nvSpPr>
        <p:spPr/>
        <p:txBody>
          <a:bodyPr/>
          <a:lstStyle/>
          <a:p>
            <a:pPr>
              <a:defRPr/>
            </a:pPr>
            <a:r>
              <a:rPr lang="en-US" smtClean="0"/>
              <a:t>23-Jul-12</a:t>
            </a:r>
            <a:endParaRPr lang="en-US"/>
          </a:p>
        </p:txBody>
      </p:sp>
      <p:sp>
        <p:nvSpPr>
          <p:cNvPr id="6" name="Footer Placeholder 5"/>
          <p:cNvSpPr>
            <a:spLocks noGrp="1"/>
          </p:cNvSpPr>
          <p:nvPr>
            <p:ph type="ftr" sz="quarter" idx="11"/>
          </p:nvPr>
        </p:nvSpPr>
        <p:spPr/>
        <p:txBody>
          <a:bodyPr/>
          <a:lstStyle/>
          <a:p>
            <a:pPr>
              <a:defRPr/>
            </a:pPr>
            <a:r>
              <a:rPr lang="da-DK" smtClean="0"/>
              <a:t>Nalli, Barnet, et al. - IGARSS 2012</a:t>
            </a:r>
            <a:endParaRPr lang="en-US"/>
          </a:p>
        </p:txBody>
      </p:sp>
      <p:sp>
        <p:nvSpPr>
          <p:cNvPr id="7" name="Slide Number Placeholder 6"/>
          <p:cNvSpPr>
            <a:spLocks noGrp="1"/>
          </p:cNvSpPr>
          <p:nvPr>
            <p:ph type="sldNum" sz="quarter" idx="12"/>
          </p:nvPr>
        </p:nvSpPr>
        <p:spPr/>
        <p:txBody>
          <a:bodyPr/>
          <a:lstStyle/>
          <a:p>
            <a:pPr>
              <a:defRPr/>
            </a:pPr>
            <a:fld id="{5FBC84A3-037E-487E-B64D-000018C81646}" type="slidenum">
              <a:rPr lang="en-US" smtClean="0"/>
              <a:pPr>
                <a:defRPr/>
              </a:pPr>
              <a:t>5</a:t>
            </a:fld>
            <a:endParaRPr lang="en-US" dirty="0"/>
          </a:p>
        </p:txBody>
      </p:sp>
      <p:pic>
        <p:nvPicPr>
          <p:cNvPr id="12" name="Picture 11" descr="crimss_H2O_edr_map_focus_day_15-May-12.png"/>
          <p:cNvPicPr>
            <a:picLocks noChangeAspect="1"/>
          </p:cNvPicPr>
          <p:nvPr/>
        </p:nvPicPr>
        <p:blipFill>
          <a:blip r:embed="rId3" cstate="print"/>
          <a:srcRect l="8751" t="20002" r="6251" b="21668"/>
          <a:stretch>
            <a:fillRect/>
          </a:stretch>
        </p:blipFill>
        <p:spPr>
          <a:xfrm>
            <a:off x="3931920" y="3931920"/>
            <a:ext cx="4796871" cy="2468880"/>
          </a:xfrm>
          <a:prstGeom prst="rect">
            <a:avLst/>
          </a:prstGeom>
        </p:spPr>
      </p:pic>
      <p:sp>
        <p:nvSpPr>
          <p:cNvPr id="13" name="TextBox 13"/>
          <p:cNvSpPr txBox="1">
            <a:spLocks noChangeArrowheads="1"/>
          </p:cNvSpPr>
          <p:nvPr/>
        </p:nvSpPr>
        <p:spPr bwMode="auto">
          <a:xfrm>
            <a:off x="3962400" y="1033790"/>
            <a:ext cx="4800600" cy="261610"/>
          </a:xfrm>
          <a:prstGeom prst="rect">
            <a:avLst/>
          </a:prstGeom>
          <a:noFill/>
          <a:ln w="9525">
            <a:noFill/>
            <a:miter lim="800000"/>
            <a:headEnd/>
            <a:tailEnd/>
          </a:ln>
        </p:spPr>
        <p:txBody>
          <a:bodyPr wrap="square">
            <a:spAutoFit/>
          </a:bodyPr>
          <a:lstStyle/>
          <a:p>
            <a:pPr algn="ctr"/>
            <a:r>
              <a:rPr lang="en-US" sz="1100" b="1" dirty="0"/>
              <a:t>CrIMSS </a:t>
            </a:r>
            <a:r>
              <a:rPr lang="en-US" sz="1100" b="1" dirty="0" smtClean="0"/>
              <a:t>AVTP EDR (Offline) – Focus Day (15 May 2012) </a:t>
            </a:r>
            <a:endParaRPr lang="en-US" sz="1100" dirty="0" smtClean="0"/>
          </a:p>
        </p:txBody>
      </p:sp>
      <p:sp>
        <p:nvSpPr>
          <p:cNvPr id="14" name="TextBox 13"/>
          <p:cNvSpPr txBox="1">
            <a:spLocks noChangeArrowheads="1"/>
          </p:cNvSpPr>
          <p:nvPr/>
        </p:nvSpPr>
        <p:spPr bwMode="auto">
          <a:xfrm>
            <a:off x="3962400" y="3733800"/>
            <a:ext cx="4800600" cy="430887"/>
          </a:xfrm>
          <a:prstGeom prst="rect">
            <a:avLst/>
          </a:prstGeom>
          <a:noFill/>
          <a:ln w="9525">
            <a:noFill/>
            <a:miter lim="800000"/>
            <a:headEnd/>
            <a:tailEnd/>
          </a:ln>
        </p:spPr>
        <p:txBody>
          <a:bodyPr wrap="square">
            <a:spAutoFit/>
          </a:bodyPr>
          <a:lstStyle/>
          <a:p>
            <a:pPr algn="ctr"/>
            <a:r>
              <a:rPr lang="en-US" sz="1100" b="1" dirty="0"/>
              <a:t>CrIMSS </a:t>
            </a:r>
            <a:r>
              <a:rPr lang="en-US" sz="1100" b="1" dirty="0" smtClean="0"/>
              <a:t>AVMP EDR (Offline) – Focus Day (15 May 2012) </a:t>
            </a:r>
            <a:endParaRPr lang="en-US" sz="1100" dirty="0" smtClean="0"/>
          </a:p>
          <a:p>
            <a:pPr algn="ctr"/>
            <a:endParaRPr lang="en-US" sz="1100" dirty="0" smtClean="0"/>
          </a:p>
        </p:txBody>
      </p:sp>
      <p:pic>
        <p:nvPicPr>
          <p:cNvPr id="15" name="Picture 14" descr="crimss_Tp_edr_map_focus_day_15-May-12.png"/>
          <p:cNvPicPr>
            <a:picLocks noChangeAspect="1"/>
          </p:cNvPicPr>
          <p:nvPr/>
        </p:nvPicPr>
        <p:blipFill>
          <a:blip r:embed="rId4" cstate="print"/>
          <a:srcRect l="8751" t="20002" r="6251" b="21668"/>
          <a:stretch>
            <a:fillRect/>
          </a:stretch>
        </p:blipFill>
        <p:spPr>
          <a:xfrm>
            <a:off x="3931920" y="1280160"/>
            <a:ext cx="4796996" cy="24688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l"/>
            <a:r>
              <a:rPr lang="en-US" sz="2800" b="1" dirty="0" smtClean="0">
                <a:latin typeface="Calibri" pitchFamily="34" charset="0"/>
              </a:rPr>
              <a:t>JPSS Specification Performance Requirements</a:t>
            </a:r>
            <a:endParaRPr lang="en-US" sz="2800" b="1" dirty="0" smtClean="0"/>
          </a:p>
        </p:txBody>
      </p:sp>
      <p:sp>
        <p:nvSpPr>
          <p:cNvPr id="20483" name="Date Placeholder 2"/>
          <p:cNvSpPr>
            <a:spLocks noGrp="1"/>
          </p:cNvSpPr>
          <p:nvPr>
            <p:ph type="dt" sz="quarter" idx="10"/>
          </p:nvPr>
        </p:nvSpPr>
        <p:spPr bwMode="auto">
          <a:noFill/>
          <a:ln>
            <a:miter lim="800000"/>
            <a:headEnd/>
            <a:tailEnd/>
          </a:ln>
        </p:spPr>
        <p:txBody>
          <a:bodyPr/>
          <a:lstStyle/>
          <a:p>
            <a:r>
              <a:rPr lang="en-US" smtClean="0"/>
              <a:t>23-Jul-12</a:t>
            </a:r>
          </a:p>
        </p:txBody>
      </p:sp>
      <p:sp>
        <p:nvSpPr>
          <p:cNvPr id="20484" name="Footer Placeholder 3"/>
          <p:cNvSpPr>
            <a:spLocks noGrp="1"/>
          </p:cNvSpPr>
          <p:nvPr>
            <p:ph type="ftr" sz="quarter" idx="11"/>
          </p:nvPr>
        </p:nvSpPr>
        <p:spPr bwMode="auto">
          <a:noFill/>
          <a:ln>
            <a:miter lim="800000"/>
            <a:headEnd/>
            <a:tailEnd/>
          </a:ln>
        </p:spPr>
        <p:txBody>
          <a:bodyPr/>
          <a:lstStyle/>
          <a:p>
            <a:r>
              <a:rPr lang="da-DK" smtClean="0"/>
              <a:t>Nalli, Barnet, et al. - IGARSS 2012</a:t>
            </a:r>
            <a:endParaRPr lang="en-US" smtClean="0"/>
          </a:p>
        </p:txBody>
      </p:sp>
      <p:sp>
        <p:nvSpPr>
          <p:cNvPr id="5" name="Slide Number Placeholder 4"/>
          <p:cNvSpPr>
            <a:spLocks noGrp="1"/>
          </p:cNvSpPr>
          <p:nvPr>
            <p:ph type="sldNum" sz="quarter" idx="12"/>
          </p:nvPr>
        </p:nvSpPr>
        <p:spPr/>
        <p:txBody>
          <a:bodyPr/>
          <a:lstStyle/>
          <a:p>
            <a:pPr>
              <a:defRPr/>
            </a:pPr>
            <a:fld id="{6D825D76-07F8-497E-B8E6-3A9FAB1C60F5}" type="slidenum">
              <a:rPr lang="en-US" smtClean="0"/>
              <a:pPr>
                <a:defRPr/>
              </a:pPr>
              <a:t>6</a:t>
            </a:fld>
            <a:endParaRPr lang="en-US" dirty="0"/>
          </a:p>
        </p:txBody>
      </p:sp>
      <p:graphicFrame>
        <p:nvGraphicFramePr>
          <p:cNvPr id="6" name="Group 55"/>
          <p:cNvGraphicFramePr>
            <a:graphicFrameLocks/>
          </p:cNvGraphicFramePr>
          <p:nvPr/>
        </p:nvGraphicFramePr>
        <p:xfrm>
          <a:off x="1295400" y="1066800"/>
          <a:ext cx="5689600" cy="3002280"/>
        </p:xfrm>
        <a:graphic>
          <a:graphicData uri="http://schemas.openxmlformats.org/drawingml/2006/table">
            <a:tbl>
              <a:tblPr firstRow="1" bandRow="1">
                <a:tableStyleId>{6E25E649-3F16-4E02-A733-19D2CDBF48F0}</a:tableStyleId>
              </a:tblPr>
              <a:tblGrid>
                <a:gridCol w="2844800"/>
                <a:gridCol w="2844800"/>
              </a:tblGrid>
              <a:tr h="255588">
                <a:tc gridSpan="2">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u="none" strike="noStrike" cap="none" normalizeH="0" baseline="0" dirty="0" smtClean="0">
                          <a:ln>
                            <a:noFill/>
                          </a:ln>
                          <a:effectLst/>
                        </a:rPr>
                        <a:t>Atmospheric Vertical Temperature Profile (AVTP)</a:t>
                      </a:r>
                    </a:p>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Measurement Uncertainty – Layer Average Temperature Error</a:t>
                      </a:r>
                      <a:endParaRPr kumimoji="0" lang="en-US" sz="1050" b="1" i="0" u="none" strike="noStrike" cap="none" normalizeH="0" baseline="0" dirty="0" smtClean="0">
                        <a:ln>
                          <a:noFill/>
                        </a:ln>
                        <a:solidFill>
                          <a:schemeClr val="tx1"/>
                        </a:solidFill>
                        <a:effectLst/>
                        <a:latin typeface="Calibri" pitchFamily="34" charset="0"/>
                      </a:endParaRPr>
                    </a:p>
                  </a:txBody>
                  <a:tcPr horzOverflow="overflow"/>
                </a:tc>
                <a:tc hMerge="1">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24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u="none" strike="noStrike" cap="none" normalizeH="0" baseline="0" dirty="0" smtClean="0">
                          <a:ln>
                            <a:noFill/>
                          </a:ln>
                          <a:solidFill>
                            <a:schemeClr val="tx1"/>
                          </a:solidFill>
                          <a:effectLst/>
                        </a:rPr>
                        <a:t>PARAMETER</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u="none" strike="noStrike" cap="none" normalizeH="0" baseline="0" dirty="0" smtClean="0">
                          <a:ln>
                            <a:noFill/>
                          </a:ln>
                          <a:solidFill>
                            <a:schemeClr val="tx1"/>
                          </a:solidFill>
                          <a:effectLst/>
                        </a:rPr>
                        <a:t>THRESHOLD</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b="1" u="none" strike="noStrike" cap="none" normalizeH="0" baseline="0" dirty="0" smtClean="0">
                          <a:ln>
                            <a:noFill/>
                          </a:ln>
                          <a:effectLst/>
                        </a:rPr>
                        <a:t>AVTP Clear, surface to 300 </a:t>
                      </a:r>
                      <a:r>
                        <a:rPr kumimoji="0" lang="en-US" sz="1050" b="1" u="none" strike="noStrike" cap="none" normalizeH="0" baseline="0" dirty="0" err="1" smtClean="0">
                          <a:ln>
                            <a:noFill/>
                          </a:ln>
                          <a:effectLst/>
                        </a:rPr>
                        <a:t>mb</a:t>
                      </a:r>
                      <a:endParaRPr kumimoji="0" lang="en-US" sz="1050" b="1" i="0" u="none" strike="noStrike" cap="none" normalizeH="0" baseline="0" dirty="0" smtClean="0">
                        <a:ln>
                          <a:noFill/>
                        </a:ln>
                        <a:solidFill>
                          <a:srgbClr val="0099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b="1" u="none" strike="noStrike" cap="none" normalizeH="0" baseline="0" dirty="0" smtClean="0">
                          <a:ln>
                            <a:noFill/>
                          </a:ln>
                          <a:effectLst/>
                        </a:rPr>
                        <a:t>1.6 K / 1-km layer</a:t>
                      </a:r>
                      <a:endParaRPr kumimoji="0" lang="en-US" sz="1050" b="1" i="0" u="none" strike="noStrike" cap="none" normalizeH="0" baseline="0" dirty="0" smtClean="0">
                        <a:ln>
                          <a:noFill/>
                        </a:ln>
                        <a:solidFill>
                          <a:srgbClr val="0099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AVTP Clear, 300 to 30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1.5 K / 3-km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AVTP Clear, 30 </a:t>
                      </a:r>
                      <a:r>
                        <a:rPr kumimoji="0" lang="en-US" sz="1050" u="none" strike="noStrike" cap="none" normalizeH="0" baseline="0" dirty="0" err="1" smtClean="0">
                          <a:ln>
                            <a:noFill/>
                          </a:ln>
                          <a:effectLst/>
                        </a:rPr>
                        <a:t>mb</a:t>
                      </a:r>
                      <a:r>
                        <a:rPr kumimoji="0" lang="en-US" sz="1050" u="none" strike="noStrike" cap="none" normalizeH="0" baseline="0" dirty="0" smtClean="0">
                          <a:ln>
                            <a:noFill/>
                          </a:ln>
                          <a:effectLst/>
                        </a:rPr>
                        <a:t> to 1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1.5 K / 5-km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AVTP Clear, 1 </a:t>
                      </a:r>
                      <a:r>
                        <a:rPr kumimoji="0" lang="en-US" sz="1050" u="none" strike="noStrike" cap="none" normalizeH="0" baseline="0" dirty="0" err="1" smtClean="0">
                          <a:ln>
                            <a:noFill/>
                          </a:ln>
                          <a:effectLst/>
                        </a:rPr>
                        <a:t>mb</a:t>
                      </a:r>
                      <a:r>
                        <a:rPr kumimoji="0" lang="en-US" sz="1050" u="none" strike="noStrike" cap="none" normalizeH="0" baseline="0" dirty="0" smtClean="0">
                          <a:ln>
                            <a:noFill/>
                          </a:ln>
                          <a:effectLst/>
                        </a:rPr>
                        <a:t> to 0.5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3.5 K / 5-km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b="1" u="none" strike="noStrike" cap="none" normalizeH="0" baseline="0" dirty="0" smtClean="0">
                          <a:ln>
                            <a:noFill/>
                          </a:ln>
                          <a:effectLst/>
                        </a:rPr>
                        <a:t>AVTP Cloudy , surface to 700 </a:t>
                      </a:r>
                      <a:r>
                        <a:rPr kumimoji="0" lang="en-US" sz="1050" b="1" u="none" strike="noStrike" cap="none" normalizeH="0" baseline="0" dirty="0" err="1" smtClean="0">
                          <a:ln>
                            <a:noFill/>
                          </a:ln>
                          <a:effectLst/>
                        </a:rPr>
                        <a:t>mb</a:t>
                      </a:r>
                      <a:endParaRPr kumimoji="0" lang="en-US" sz="1050" b="1" i="0" u="none" strike="noStrike" cap="none" normalizeH="0" baseline="0" dirty="0" smtClean="0">
                        <a:ln>
                          <a:noFill/>
                        </a:ln>
                        <a:solidFill>
                          <a:srgbClr val="0099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b="1" u="none" strike="noStrike" cap="none" normalizeH="0" baseline="0" dirty="0" smtClean="0">
                          <a:ln>
                            <a:noFill/>
                          </a:ln>
                          <a:effectLst/>
                        </a:rPr>
                        <a:t>2.5 K / 1-km layer</a:t>
                      </a:r>
                      <a:endParaRPr kumimoji="0" lang="en-US" sz="1050" b="1" i="0" u="none" strike="noStrike" cap="none" normalizeH="0" baseline="0" dirty="0" smtClean="0">
                        <a:ln>
                          <a:noFill/>
                        </a:ln>
                        <a:solidFill>
                          <a:srgbClr val="0099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AVTP Cloudy, 700 </a:t>
                      </a:r>
                      <a:r>
                        <a:rPr kumimoji="0" lang="en-US" sz="1050" u="none" strike="noStrike" cap="none" normalizeH="0" baseline="0" dirty="0" err="1" smtClean="0">
                          <a:ln>
                            <a:noFill/>
                          </a:ln>
                          <a:effectLst/>
                        </a:rPr>
                        <a:t>mb</a:t>
                      </a:r>
                      <a:r>
                        <a:rPr kumimoji="0" lang="en-US" sz="1050" u="none" strike="noStrike" cap="none" normalizeH="0" baseline="0" dirty="0" smtClean="0">
                          <a:ln>
                            <a:noFill/>
                          </a:ln>
                          <a:effectLst/>
                        </a:rPr>
                        <a:t> to 300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1.5 K / 1-km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AVTP Cloudy, 300 </a:t>
                      </a:r>
                      <a:r>
                        <a:rPr kumimoji="0" lang="en-US" sz="1050" u="none" strike="noStrike" cap="none" normalizeH="0" baseline="0" dirty="0" err="1" smtClean="0">
                          <a:ln>
                            <a:noFill/>
                          </a:ln>
                          <a:effectLst/>
                        </a:rPr>
                        <a:t>mb</a:t>
                      </a:r>
                      <a:r>
                        <a:rPr kumimoji="0" lang="en-US" sz="1050" u="none" strike="noStrike" cap="none" normalizeH="0" baseline="0" dirty="0" smtClean="0">
                          <a:ln>
                            <a:noFill/>
                          </a:ln>
                          <a:effectLst/>
                        </a:rPr>
                        <a:t> to 30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1.5 K / 3-km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AVTP Cloudy, 30 </a:t>
                      </a:r>
                      <a:r>
                        <a:rPr kumimoji="0" lang="en-US" sz="1050" u="none" strike="noStrike" cap="none" normalizeH="0" baseline="0" dirty="0" err="1" smtClean="0">
                          <a:ln>
                            <a:noFill/>
                          </a:ln>
                          <a:effectLst/>
                        </a:rPr>
                        <a:t>mb</a:t>
                      </a:r>
                      <a:r>
                        <a:rPr kumimoji="0" lang="en-US" sz="1050" u="none" strike="noStrike" cap="none" normalizeH="0" baseline="0" dirty="0" smtClean="0">
                          <a:ln>
                            <a:noFill/>
                          </a:ln>
                          <a:effectLst/>
                        </a:rPr>
                        <a:t> to 1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1.5 K / 5-km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AVTP Cloudy, 1 </a:t>
                      </a:r>
                      <a:r>
                        <a:rPr kumimoji="0" lang="en-US" sz="1050" u="none" strike="noStrike" cap="none" normalizeH="0" baseline="0" dirty="0" err="1" smtClean="0">
                          <a:ln>
                            <a:noFill/>
                          </a:ln>
                          <a:effectLst/>
                        </a:rPr>
                        <a:t>mb</a:t>
                      </a:r>
                      <a:r>
                        <a:rPr kumimoji="0" lang="en-US" sz="1050" u="none" strike="noStrike" cap="none" normalizeH="0" baseline="0" dirty="0" smtClean="0">
                          <a:ln>
                            <a:noFill/>
                          </a:ln>
                          <a:effectLst/>
                        </a:rPr>
                        <a:t> to 0.5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3.5 K/ 5-km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bl>
          </a:graphicData>
        </a:graphic>
      </p:graphicFrame>
      <p:graphicFrame>
        <p:nvGraphicFramePr>
          <p:cNvPr id="7" name="Group 95"/>
          <p:cNvGraphicFramePr>
            <a:graphicFrameLocks/>
          </p:cNvGraphicFramePr>
          <p:nvPr/>
        </p:nvGraphicFramePr>
        <p:xfrm>
          <a:off x="1295400" y="4191000"/>
          <a:ext cx="5689600" cy="2255520"/>
        </p:xfrm>
        <a:graphic>
          <a:graphicData uri="http://schemas.openxmlformats.org/drawingml/2006/table">
            <a:tbl>
              <a:tblPr firstRow="1" bandRow="1">
                <a:tableStyleId>{6E25E649-3F16-4E02-A733-19D2CDBF48F0}</a:tableStyleId>
              </a:tblPr>
              <a:tblGrid>
                <a:gridCol w="2844800"/>
                <a:gridCol w="2844800"/>
              </a:tblGrid>
              <a:tr h="286315">
                <a:tc gridSpan="2">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u="none" strike="noStrike" cap="none" normalizeH="0" baseline="0" dirty="0" smtClean="0">
                          <a:ln>
                            <a:noFill/>
                          </a:ln>
                          <a:effectLst/>
                        </a:rPr>
                        <a:t>Atmospheric Vertical Moisture Profile (AVMP)</a:t>
                      </a:r>
                    </a:p>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Measurement Uncertainty – 2-km Layer Average Mixing Ratio % Err</a:t>
                      </a:r>
                      <a:r>
                        <a:rPr kumimoji="0" lang="en-US" sz="1100" u="none" strike="noStrike" cap="none" normalizeH="0" baseline="0" dirty="0" smtClean="0">
                          <a:ln>
                            <a:noFill/>
                          </a:ln>
                          <a:effectLst/>
                        </a:rPr>
                        <a:t>or</a:t>
                      </a:r>
                      <a:endParaRPr kumimoji="0" lang="en-US" sz="1100" b="1" i="0" u="none" strike="noStrike" cap="none" normalizeH="0" baseline="0" dirty="0" smtClean="0">
                        <a:ln>
                          <a:noFill/>
                        </a:ln>
                        <a:solidFill>
                          <a:srgbClr val="0000CC"/>
                        </a:solidFill>
                        <a:effectLst/>
                        <a:latin typeface="Calibri" pitchFamily="34" charset="0"/>
                      </a:endParaRPr>
                    </a:p>
                  </a:txBody>
                  <a:tcPr horzOverflow="overflow"/>
                </a:tc>
                <a:tc hMerge="1">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2400" b="1"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u="none" strike="noStrike" cap="none" normalizeH="0" baseline="0" dirty="0" smtClean="0">
                          <a:ln>
                            <a:noFill/>
                          </a:ln>
                          <a:solidFill>
                            <a:schemeClr val="tx1"/>
                          </a:solidFill>
                          <a:effectLst/>
                        </a:rPr>
                        <a:t>PARAMETER</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u="none" strike="noStrike" cap="none" normalizeH="0" baseline="0" dirty="0" smtClean="0">
                          <a:ln>
                            <a:noFill/>
                          </a:ln>
                          <a:solidFill>
                            <a:schemeClr val="tx1"/>
                          </a:solidFill>
                          <a:effectLst/>
                        </a:rPr>
                        <a:t>THRESHOLD</a:t>
                      </a:r>
                      <a:endParaRPr kumimoji="0" lang="en-US" sz="2000" b="1" i="0" u="none" strike="noStrike" cap="none" normalizeH="0" baseline="0" dirty="0" smtClean="0">
                        <a:ln>
                          <a:noFill/>
                        </a:ln>
                        <a:solidFill>
                          <a:schemeClr val="tx1"/>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b="1" u="none" strike="noStrike" cap="none" normalizeH="0" baseline="0" dirty="0" smtClean="0">
                          <a:ln>
                            <a:noFill/>
                          </a:ln>
                          <a:effectLst/>
                        </a:rPr>
                        <a:t>AVMP Clear, surface to 600 </a:t>
                      </a:r>
                      <a:r>
                        <a:rPr kumimoji="0" lang="en-US" sz="1050" b="1" u="none" strike="noStrike" cap="none" normalizeH="0" baseline="0" dirty="0" err="1" smtClean="0">
                          <a:ln>
                            <a:noFill/>
                          </a:ln>
                          <a:effectLst/>
                        </a:rPr>
                        <a:t>mb</a:t>
                      </a:r>
                      <a:endParaRPr kumimoji="0" lang="en-US" sz="1050" b="1" i="0" u="none" strike="noStrike" cap="none" normalizeH="0" baseline="0" dirty="0" smtClean="0">
                        <a:ln>
                          <a:noFill/>
                        </a:ln>
                        <a:solidFill>
                          <a:schemeClr val="tx1"/>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b="1" u="none" strike="noStrike" cap="none" normalizeH="0" baseline="0" dirty="0" smtClean="0">
                          <a:ln>
                            <a:noFill/>
                          </a:ln>
                          <a:effectLst/>
                        </a:rPr>
                        <a:t>Greater of 20% or 0.2 g/kg / 2-km layer</a:t>
                      </a:r>
                      <a:endParaRPr kumimoji="0" lang="en-US" sz="1050" b="1" i="0" u="none" strike="noStrike" cap="none" normalizeH="0" baseline="0" dirty="0" smtClean="0">
                        <a:ln>
                          <a:noFill/>
                        </a:ln>
                        <a:solidFill>
                          <a:schemeClr val="tx1"/>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AVMP Clear, 600 to 300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Greater of 35% or 0.1 g/kg / 2-km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AVMP Clear, 300 to 100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Greater of 35% or 0.1 g/kg / 2-km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b="1" u="none" strike="noStrike" cap="none" normalizeH="0" baseline="0" dirty="0" smtClean="0">
                          <a:ln>
                            <a:noFill/>
                          </a:ln>
                          <a:effectLst/>
                        </a:rPr>
                        <a:t>AVMP Cloudy, surface to 600 </a:t>
                      </a:r>
                      <a:r>
                        <a:rPr kumimoji="0" lang="en-US" sz="1050" b="1" u="none" strike="noStrike" cap="none" normalizeH="0" baseline="0" dirty="0" err="1" smtClean="0">
                          <a:ln>
                            <a:noFill/>
                          </a:ln>
                          <a:effectLst/>
                        </a:rPr>
                        <a:t>mb</a:t>
                      </a:r>
                      <a:endParaRPr kumimoji="0" lang="en-US" sz="1050" b="1" i="0" u="none" strike="noStrike" cap="none" normalizeH="0" baseline="0" dirty="0" smtClean="0">
                        <a:ln>
                          <a:noFill/>
                        </a:ln>
                        <a:solidFill>
                          <a:schemeClr val="tx1"/>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b="1" u="none" strike="noStrike" cap="none" normalizeH="0" baseline="0" dirty="0" smtClean="0">
                          <a:ln>
                            <a:noFill/>
                          </a:ln>
                          <a:effectLst/>
                        </a:rPr>
                        <a:t>Greater of 20% of 0.2 g/kg / 2-km layer</a:t>
                      </a:r>
                      <a:endParaRPr kumimoji="0" lang="en-US" sz="1050" b="1" i="0" u="none" strike="noStrike" cap="none" normalizeH="0" baseline="0" dirty="0" smtClean="0">
                        <a:ln>
                          <a:noFill/>
                        </a:ln>
                        <a:solidFill>
                          <a:schemeClr val="tx1"/>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AVMP Cloudy, 600 </a:t>
                      </a:r>
                      <a:r>
                        <a:rPr kumimoji="0" lang="en-US" sz="1050" u="none" strike="noStrike" cap="none" normalizeH="0" baseline="0" dirty="0" err="1" smtClean="0">
                          <a:ln>
                            <a:noFill/>
                          </a:ln>
                          <a:effectLst/>
                        </a:rPr>
                        <a:t>mb</a:t>
                      </a:r>
                      <a:r>
                        <a:rPr kumimoji="0" lang="en-US" sz="1050" u="none" strike="noStrike" cap="none" normalizeH="0" baseline="0" dirty="0" smtClean="0">
                          <a:ln>
                            <a:noFill/>
                          </a:ln>
                          <a:effectLst/>
                        </a:rPr>
                        <a:t> to 400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Greater of 40% or 0.1 g/kg / 2-km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r h="18288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AVMP Cloudy, 400 </a:t>
                      </a:r>
                      <a:r>
                        <a:rPr kumimoji="0" lang="en-US" sz="1050" u="none" strike="noStrike" cap="none" normalizeH="0" baseline="0" dirty="0" err="1" smtClean="0">
                          <a:ln>
                            <a:noFill/>
                          </a:ln>
                          <a:effectLst/>
                        </a:rPr>
                        <a:t>mb</a:t>
                      </a:r>
                      <a:r>
                        <a:rPr kumimoji="0" lang="en-US" sz="1050" u="none" strike="noStrike" cap="none" normalizeH="0" baseline="0" dirty="0" smtClean="0">
                          <a:ln>
                            <a:noFill/>
                          </a:ln>
                          <a:effectLst/>
                        </a:rPr>
                        <a:t> to 100 </a:t>
                      </a:r>
                      <a:r>
                        <a:rPr kumimoji="0" lang="en-US" sz="1050" u="none" strike="noStrike" cap="none" normalizeH="0" baseline="0" dirty="0" err="1" smtClean="0">
                          <a:ln>
                            <a:noFill/>
                          </a:ln>
                          <a:effectLst/>
                        </a:rPr>
                        <a:t>mb</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050" u="none" strike="noStrike" cap="none" normalizeH="0" baseline="0" dirty="0" smtClean="0">
                          <a:ln>
                            <a:noFill/>
                          </a:ln>
                          <a:effectLst/>
                        </a:rPr>
                        <a:t>Greater of 40% or 0.1 g/kg / 2-km layer</a:t>
                      </a:r>
                      <a:endParaRPr kumimoji="0" lang="en-US" sz="1050" b="0" i="0" u="none" strike="noStrike" cap="none" normalizeH="0" baseline="0" dirty="0" smtClean="0">
                        <a:ln>
                          <a:noFill/>
                        </a:ln>
                        <a:solidFill>
                          <a:schemeClr val="tx1"/>
                        </a:solidFill>
                        <a:effectLst/>
                        <a:latin typeface="Calibri" pitchFamily="34" charset="0"/>
                      </a:endParaRPr>
                    </a:p>
                  </a:txBody>
                  <a:tcPr horzOverflow="overflow"/>
                </a:tc>
              </a:tr>
            </a:tbl>
          </a:graphicData>
        </a:graphic>
      </p:graphicFrame>
      <p:sp>
        <p:nvSpPr>
          <p:cNvPr id="8" name="TextBox 7"/>
          <p:cNvSpPr txBox="1"/>
          <p:nvPr/>
        </p:nvSpPr>
        <p:spPr>
          <a:xfrm>
            <a:off x="7315200" y="1676400"/>
            <a:ext cx="1600200" cy="369332"/>
          </a:xfrm>
          <a:prstGeom prst="rect">
            <a:avLst/>
          </a:prstGeom>
          <a:noFill/>
        </p:spPr>
        <p:txBody>
          <a:bodyPr wrap="square" rtlCol="0">
            <a:spAutoFit/>
          </a:bodyPr>
          <a:lstStyle/>
          <a:p>
            <a:r>
              <a:rPr lang="en-US" b="1" dirty="0" smtClean="0"/>
              <a:t>Bold</a:t>
            </a:r>
            <a:r>
              <a:rPr lang="en-US" dirty="0" smtClean="0"/>
              <a:t> = KPP</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a:t>
            </a:r>
            <a:r>
              <a:rPr lang="en-US" dirty="0" err="1" smtClean="0"/>
              <a:t>val</a:t>
            </a:r>
            <a:r>
              <a:rPr lang="en-US" dirty="0" smtClean="0"/>
              <a:t> PROGRAM: overview</a:t>
            </a:r>
            <a:endParaRPr lang="en-US" dirty="0"/>
          </a:p>
        </p:txBody>
      </p:sp>
      <p:sp>
        <p:nvSpPr>
          <p:cNvPr id="3" name="Text Placeholder 2"/>
          <p:cNvSpPr>
            <a:spLocks noGrp="1"/>
          </p:cNvSpPr>
          <p:nvPr>
            <p:ph type="body" idx="1"/>
          </p:nvPr>
        </p:nvSpPr>
        <p:spPr/>
        <p:txBody>
          <a:bodyPr/>
          <a:lstStyle/>
          <a:p>
            <a:r>
              <a:rPr lang="en-US" dirty="0" smtClean="0"/>
              <a:t>CrIMSS EDR</a:t>
            </a:r>
            <a:endParaRPr lang="en-US" dirty="0"/>
          </a:p>
        </p:txBody>
      </p:sp>
      <p:sp>
        <p:nvSpPr>
          <p:cNvPr id="4" name="Date Placeholder 3"/>
          <p:cNvSpPr>
            <a:spLocks noGrp="1"/>
          </p:cNvSpPr>
          <p:nvPr>
            <p:ph type="dt" sz="half" idx="10"/>
          </p:nvPr>
        </p:nvSpPr>
        <p:spPr/>
        <p:txBody>
          <a:bodyPr/>
          <a:lstStyle/>
          <a:p>
            <a:pPr>
              <a:defRPr/>
            </a:pPr>
            <a:r>
              <a:rPr lang="en-US" smtClean="0"/>
              <a:t>23-Jul-12</a:t>
            </a:r>
            <a:endParaRPr lang="en-US"/>
          </a:p>
        </p:txBody>
      </p:sp>
      <p:sp>
        <p:nvSpPr>
          <p:cNvPr id="5" name="Footer Placeholder 4"/>
          <p:cNvSpPr>
            <a:spLocks noGrp="1"/>
          </p:cNvSpPr>
          <p:nvPr>
            <p:ph type="ftr" sz="quarter" idx="11"/>
          </p:nvPr>
        </p:nvSpPr>
        <p:spPr/>
        <p:txBody>
          <a:bodyPr/>
          <a:lstStyle/>
          <a:p>
            <a:pPr>
              <a:defRPr/>
            </a:pPr>
            <a:r>
              <a:rPr lang="da-DK" smtClean="0"/>
              <a:t>Nalli, Barnet, et al. - IGARSS 2012</a:t>
            </a:r>
            <a:endParaRPr lang="en-US"/>
          </a:p>
        </p:txBody>
      </p:sp>
      <p:sp>
        <p:nvSpPr>
          <p:cNvPr id="6" name="Slide Number Placeholder 5"/>
          <p:cNvSpPr>
            <a:spLocks noGrp="1"/>
          </p:cNvSpPr>
          <p:nvPr>
            <p:ph type="sldNum" sz="quarter" idx="12"/>
          </p:nvPr>
        </p:nvSpPr>
        <p:spPr/>
        <p:txBody>
          <a:bodyPr/>
          <a:lstStyle/>
          <a:p>
            <a:pPr>
              <a:defRPr/>
            </a:pPr>
            <a:fld id="{D383E790-6C63-4CE9-B308-86DF05B0CDD0}"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bwMode="auto">
          <a:noFill/>
          <a:ln>
            <a:miter lim="800000"/>
            <a:headEnd/>
            <a:tailEnd/>
          </a:ln>
        </p:spPr>
        <p:txBody>
          <a:bodyPr/>
          <a:lstStyle/>
          <a:p>
            <a:r>
              <a:rPr lang="en-US" smtClean="0"/>
              <a:t>23-Jul-12</a:t>
            </a:r>
          </a:p>
        </p:txBody>
      </p:sp>
      <p:sp>
        <p:nvSpPr>
          <p:cNvPr id="24579" name="Footer Placeholder 4"/>
          <p:cNvSpPr>
            <a:spLocks noGrp="1"/>
          </p:cNvSpPr>
          <p:nvPr>
            <p:ph type="ftr" sz="quarter" idx="11"/>
          </p:nvPr>
        </p:nvSpPr>
        <p:spPr bwMode="auto">
          <a:noFill/>
          <a:ln>
            <a:miter lim="800000"/>
            <a:headEnd/>
            <a:tailEnd/>
          </a:ln>
        </p:spPr>
        <p:txBody>
          <a:bodyPr/>
          <a:lstStyle/>
          <a:p>
            <a:r>
              <a:rPr lang="da-DK" smtClean="0"/>
              <a:t>Nalli, Barnet, et al. - IGARSS 2012</a:t>
            </a:r>
            <a:endParaRPr lang="en-US" smtClean="0"/>
          </a:p>
        </p:txBody>
      </p:sp>
      <p:sp>
        <p:nvSpPr>
          <p:cNvPr id="8" name="Slide Number Placeholder 5"/>
          <p:cNvSpPr>
            <a:spLocks noGrp="1"/>
          </p:cNvSpPr>
          <p:nvPr>
            <p:ph type="sldNum" sz="quarter" idx="12"/>
          </p:nvPr>
        </p:nvSpPr>
        <p:spPr/>
        <p:txBody>
          <a:bodyPr/>
          <a:lstStyle/>
          <a:p>
            <a:pPr>
              <a:defRPr/>
            </a:pPr>
            <a:fld id="{0FF9C2F5-6D32-4A43-942A-E57D9BC28D14}" type="slidenum">
              <a:rPr lang="en-US"/>
              <a:pPr>
                <a:defRPr/>
              </a:pPr>
              <a:t>8</a:t>
            </a:fld>
            <a:endParaRPr lang="en-US" dirty="0"/>
          </a:p>
        </p:txBody>
      </p:sp>
      <p:sp>
        <p:nvSpPr>
          <p:cNvPr id="6"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5372F77-341F-4AB3-9292-3B1DAECFF2D9}" type="slidenum">
              <a:rPr lang="en-US" sz="1200">
                <a:solidFill>
                  <a:schemeClr val="tx1">
                    <a:tint val="75000"/>
                  </a:schemeClr>
                </a:solidFill>
                <a:latin typeface="+mn-lt"/>
              </a:rPr>
              <a:pPr algn="r" fontAlgn="auto">
                <a:spcBef>
                  <a:spcPts val="0"/>
                </a:spcBef>
                <a:spcAft>
                  <a:spcPts val="0"/>
                </a:spcAft>
                <a:defRPr/>
              </a:pPr>
              <a:t>8</a:t>
            </a:fld>
            <a:endParaRPr lang="en-US" sz="1200">
              <a:solidFill>
                <a:schemeClr val="tx1">
                  <a:tint val="75000"/>
                </a:schemeClr>
              </a:solidFill>
              <a:latin typeface="+mn-lt"/>
            </a:endParaRPr>
          </a:p>
        </p:txBody>
      </p:sp>
      <p:sp>
        <p:nvSpPr>
          <p:cNvPr id="24582" name="Rectangle 3"/>
          <p:cNvSpPr>
            <a:spLocks noGrp="1" noChangeArrowheads="1"/>
          </p:cNvSpPr>
          <p:nvPr>
            <p:ph type="body" idx="4294967295"/>
          </p:nvPr>
        </p:nvSpPr>
        <p:spPr>
          <a:xfrm>
            <a:off x="457200" y="1303338"/>
            <a:ext cx="8153400" cy="5021262"/>
          </a:xfrm>
        </p:spPr>
        <p:txBody>
          <a:bodyPr>
            <a:normAutofit fontScale="55000" lnSpcReduction="20000"/>
          </a:bodyPr>
          <a:lstStyle/>
          <a:p>
            <a:pPr>
              <a:lnSpc>
                <a:spcPct val="90000"/>
              </a:lnSpc>
            </a:pPr>
            <a:r>
              <a:rPr lang="en-US" sz="3600" b="1" dirty="0" smtClean="0">
                <a:latin typeface="Calibri" pitchFamily="34" charset="0"/>
              </a:rPr>
              <a:t>NPP CrIMSS EDR Cal/Val Plan: </a:t>
            </a:r>
            <a:r>
              <a:rPr lang="en-US" sz="3600" dirty="0" smtClean="0">
                <a:latin typeface="Calibri" pitchFamily="34" charset="0"/>
              </a:rPr>
              <a:t>Ensure the EDR products comply with the requirements of the sponsoring agencies and have </a:t>
            </a:r>
            <a:r>
              <a:rPr lang="en-US" sz="3600" b="1" dirty="0" smtClean="0">
                <a:latin typeface="Calibri" pitchFamily="34" charset="0"/>
              </a:rPr>
              <a:t>met global performance specifications.</a:t>
            </a:r>
          </a:p>
          <a:p>
            <a:pPr lvl="1">
              <a:lnSpc>
                <a:spcPct val="90000"/>
              </a:lnSpc>
            </a:pPr>
            <a:r>
              <a:rPr lang="en-US" sz="2900" dirty="0" smtClean="0"/>
              <a:t>Incorporated the </a:t>
            </a:r>
            <a:r>
              <a:rPr lang="en-US" sz="2900" dirty="0" smtClean="0"/>
              <a:t>NGAS and </a:t>
            </a:r>
            <a:r>
              <a:rPr lang="en-US" sz="2900" dirty="0" smtClean="0"/>
              <a:t>former IPO </a:t>
            </a:r>
            <a:r>
              <a:rPr lang="en-US" sz="2900" dirty="0" smtClean="0"/>
              <a:t>plans</a:t>
            </a:r>
            <a:endParaRPr lang="en-US" sz="2900" dirty="0" smtClean="0"/>
          </a:p>
          <a:p>
            <a:pPr lvl="1">
              <a:lnSpc>
                <a:spcPct val="90000"/>
              </a:lnSpc>
            </a:pPr>
            <a:endParaRPr lang="en-US" sz="2900" dirty="0" smtClean="0">
              <a:latin typeface="Calibri" pitchFamily="34" charset="0"/>
            </a:endParaRPr>
          </a:p>
          <a:p>
            <a:pPr>
              <a:lnSpc>
                <a:spcPct val="90000"/>
              </a:lnSpc>
            </a:pPr>
            <a:r>
              <a:rPr lang="en-US" sz="3600" b="1" dirty="0" smtClean="0">
                <a:latin typeface="Calibri" pitchFamily="34" charset="0"/>
              </a:rPr>
              <a:t>Draws on validation experience </a:t>
            </a:r>
            <a:r>
              <a:rPr lang="en-US" sz="3600" dirty="0" smtClean="0">
                <a:latin typeface="Calibri" pitchFamily="34" charset="0"/>
              </a:rPr>
              <a:t>from AIRS/AMSU</a:t>
            </a:r>
            <a:r>
              <a:rPr lang="en-US" sz="3600" b="1" dirty="0" smtClean="0">
                <a:latin typeface="Calibri" pitchFamily="34" charset="0"/>
              </a:rPr>
              <a:t> </a:t>
            </a:r>
            <a:r>
              <a:rPr lang="en-US" sz="3600" dirty="0" smtClean="0">
                <a:latin typeface="Calibri" pitchFamily="34" charset="0"/>
              </a:rPr>
              <a:t>and</a:t>
            </a:r>
            <a:r>
              <a:rPr lang="en-US" sz="3600" b="1" dirty="0" smtClean="0">
                <a:latin typeface="Calibri" pitchFamily="34" charset="0"/>
              </a:rPr>
              <a:t> </a:t>
            </a:r>
            <a:r>
              <a:rPr lang="en-US" sz="3600" dirty="0" smtClean="0">
                <a:latin typeface="Calibri" pitchFamily="34" charset="0"/>
              </a:rPr>
              <a:t>IASI/AMSU/MHS.</a:t>
            </a:r>
            <a:endParaRPr lang="en-US" sz="3600" dirty="0" smtClean="0"/>
          </a:p>
          <a:p>
            <a:pPr lvl="1">
              <a:lnSpc>
                <a:spcPct val="90000"/>
              </a:lnSpc>
              <a:buNone/>
            </a:pPr>
            <a:endParaRPr lang="en-US" sz="2900" dirty="0" smtClean="0"/>
          </a:p>
          <a:p>
            <a:pPr lvl="1">
              <a:lnSpc>
                <a:spcPct val="90000"/>
              </a:lnSpc>
            </a:pPr>
            <a:r>
              <a:rPr lang="en-US" sz="2900" b="1" dirty="0" smtClean="0"/>
              <a:t>Leverage Team of Subject Matter Experts (SME) </a:t>
            </a:r>
            <a:r>
              <a:rPr lang="en-US" sz="2900" dirty="0" smtClean="0"/>
              <a:t>for heritage knowledge, experience</a:t>
            </a:r>
          </a:p>
          <a:p>
            <a:pPr lvl="1">
              <a:lnSpc>
                <a:spcPct val="90000"/>
              </a:lnSpc>
            </a:pPr>
            <a:endParaRPr lang="en-US" sz="2900" dirty="0" smtClean="0"/>
          </a:p>
          <a:p>
            <a:pPr lvl="1">
              <a:lnSpc>
                <a:spcPct val="90000"/>
              </a:lnSpc>
            </a:pPr>
            <a:r>
              <a:rPr lang="en-US" sz="2900" b="1" dirty="0" smtClean="0"/>
              <a:t>Leverage existing </a:t>
            </a:r>
            <a:r>
              <a:rPr lang="en-US" sz="2900" b="1" dirty="0" smtClean="0"/>
              <a:t>capabilities</a:t>
            </a:r>
            <a:endParaRPr lang="en-US" sz="2900" dirty="0" smtClean="0"/>
          </a:p>
          <a:p>
            <a:pPr lvl="2">
              <a:lnSpc>
                <a:spcPct val="90000"/>
              </a:lnSpc>
            </a:pPr>
            <a:r>
              <a:rPr lang="en-US" sz="2800" b="1" dirty="0" smtClean="0"/>
              <a:t>Use proven datasets </a:t>
            </a:r>
            <a:r>
              <a:rPr lang="en-US" sz="2800" dirty="0" smtClean="0"/>
              <a:t>for global validation (ECMWF, NCEP/GFS, RAOBs, etc</a:t>
            </a:r>
            <a:r>
              <a:rPr lang="en-US" sz="2800" dirty="0" smtClean="0"/>
              <a:t>)</a:t>
            </a:r>
            <a:endParaRPr lang="en-US" sz="2500" b="1" dirty="0" smtClean="0">
              <a:latin typeface="Calibri" pitchFamily="34" charset="0"/>
            </a:endParaRPr>
          </a:p>
          <a:p>
            <a:pPr lvl="2">
              <a:lnSpc>
                <a:spcPct val="90000"/>
              </a:lnSpc>
            </a:pPr>
            <a:r>
              <a:rPr lang="en-US" sz="2500" b="1" dirty="0" smtClean="0">
                <a:latin typeface="Calibri" pitchFamily="34" charset="0"/>
              </a:rPr>
              <a:t>Assess </a:t>
            </a:r>
            <a:r>
              <a:rPr lang="en-US" sz="2500" b="1" dirty="0" smtClean="0">
                <a:latin typeface="Calibri" pitchFamily="34" charset="0"/>
              </a:rPr>
              <a:t>against heritage sensors and algorithms</a:t>
            </a:r>
          </a:p>
          <a:p>
            <a:pPr lvl="3">
              <a:lnSpc>
                <a:spcPct val="90000"/>
              </a:lnSpc>
            </a:pPr>
            <a:r>
              <a:rPr lang="en-US" sz="2200" b="1" dirty="0" smtClean="0"/>
              <a:t>NUCAPS</a:t>
            </a:r>
          </a:p>
          <a:p>
            <a:pPr lvl="3">
              <a:lnSpc>
                <a:spcPct val="90000"/>
              </a:lnSpc>
            </a:pPr>
            <a:r>
              <a:rPr lang="en-US" sz="2100" dirty="0" smtClean="0"/>
              <a:t>AIRS and IASI processing and validation systems</a:t>
            </a:r>
          </a:p>
          <a:p>
            <a:pPr lvl="3">
              <a:lnSpc>
                <a:spcPct val="90000"/>
              </a:lnSpc>
            </a:pPr>
            <a:r>
              <a:rPr lang="en-US" sz="2200" dirty="0" smtClean="0">
                <a:latin typeface="Calibri" pitchFamily="34" charset="0"/>
              </a:rPr>
              <a:t>ATOVS (HIRS/AMSU) legacy products to demonstrate the value of hyperspectral</a:t>
            </a:r>
            <a:endParaRPr lang="en-US" sz="2200" dirty="0" smtClean="0"/>
          </a:p>
          <a:p>
            <a:pPr lvl="3">
              <a:lnSpc>
                <a:spcPct val="90000"/>
              </a:lnSpc>
            </a:pPr>
            <a:r>
              <a:rPr lang="en-US" sz="2200" dirty="0" smtClean="0"/>
              <a:t>Tool: NOAA </a:t>
            </a:r>
            <a:r>
              <a:rPr lang="en-US" sz="2200" dirty="0" smtClean="0"/>
              <a:t>Products Validation System (NPROVS</a:t>
            </a:r>
            <a:r>
              <a:rPr lang="en-US" sz="2200" dirty="0" smtClean="0"/>
              <a:t>) (</a:t>
            </a:r>
            <a:r>
              <a:rPr lang="en-US" sz="2200" i="1" dirty="0" err="1" smtClean="0"/>
              <a:t>Reale</a:t>
            </a:r>
            <a:r>
              <a:rPr lang="en-US" sz="2200" i="1" dirty="0" smtClean="0"/>
              <a:t> et al. </a:t>
            </a:r>
            <a:r>
              <a:rPr lang="en-US" sz="2200" dirty="0" smtClean="0"/>
              <a:t>2012)</a:t>
            </a:r>
            <a:endParaRPr lang="en-US" sz="2200" dirty="0" smtClean="0"/>
          </a:p>
          <a:p>
            <a:pPr lvl="2">
              <a:lnSpc>
                <a:spcPct val="90000"/>
              </a:lnSpc>
            </a:pPr>
            <a:r>
              <a:rPr lang="en-US" sz="2500" b="1" dirty="0" smtClean="0"/>
              <a:t>Intensive field campaign </a:t>
            </a:r>
            <a:r>
              <a:rPr lang="en-US" sz="2500" dirty="0" smtClean="0"/>
              <a:t>cal/</a:t>
            </a:r>
            <a:r>
              <a:rPr lang="en-US" sz="2500" dirty="0" err="1" smtClean="0"/>
              <a:t>val</a:t>
            </a:r>
            <a:r>
              <a:rPr lang="en-US" sz="2500" dirty="0" smtClean="0"/>
              <a:t> experience</a:t>
            </a:r>
          </a:p>
          <a:p>
            <a:pPr lvl="2">
              <a:lnSpc>
                <a:spcPct val="90000"/>
              </a:lnSpc>
            </a:pPr>
            <a:endParaRPr lang="en-US" sz="2900" b="1" dirty="0" smtClean="0">
              <a:latin typeface="Calibri" pitchFamily="34" charset="0"/>
            </a:endParaRPr>
          </a:p>
          <a:p>
            <a:pPr lvl="1">
              <a:lnSpc>
                <a:spcPct val="90000"/>
              </a:lnSpc>
            </a:pPr>
            <a:r>
              <a:rPr lang="en-US" sz="2900" b="1" dirty="0" smtClean="0"/>
              <a:t>Roll-up ensemble assessments </a:t>
            </a:r>
            <a:r>
              <a:rPr lang="en-US" sz="2900" dirty="0" smtClean="0"/>
              <a:t>to</a:t>
            </a:r>
            <a:r>
              <a:rPr lang="en-US" sz="2900" b="1" dirty="0" smtClean="0"/>
              <a:t> </a:t>
            </a:r>
            <a:r>
              <a:rPr lang="en-US" sz="2900" dirty="0" smtClean="0"/>
              <a:t>evaluate that </a:t>
            </a:r>
            <a:r>
              <a:rPr lang="en-US" sz="2900" dirty="0" smtClean="0"/>
              <a:t>EDRs have met </a:t>
            </a:r>
            <a:r>
              <a:rPr lang="en-US" sz="2900" b="1" dirty="0" smtClean="0"/>
              <a:t>global spec</a:t>
            </a:r>
            <a:endParaRPr lang="en-US" sz="2900" dirty="0" smtClean="0"/>
          </a:p>
          <a:p>
            <a:pPr lvl="2">
              <a:lnSpc>
                <a:spcPct val="90000"/>
              </a:lnSpc>
            </a:pPr>
            <a:r>
              <a:rPr lang="en-US" sz="2500" dirty="0" smtClean="0"/>
              <a:t>Validation methods characterize the performance of the EDRs in various ensembles</a:t>
            </a:r>
          </a:p>
          <a:p>
            <a:pPr lvl="2">
              <a:lnSpc>
                <a:spcPct val="90000"/>
              </a:lnSpc>
            </a:pPr>
            <a:r>
              <a:rPr lang="en-US" sz="2500" dirty="0" smtClean="0"/>
              <a:t>Stratify specs according to various bins</a:t>
            </a:r>
          </a:p>
          <a:p>
            <a:pPr lvl="3">
              <a:lnSpc>
                <a:spcPct val="90000"/>
              </a:lnSpc>
            </a:pPr>
            <a:r>
              <a:rPr lang="en-US" sz="2200" dirty="0" smtClean="0"/>
              <a:t>day/night and latitude bands (i.e., polar, midlatitude, tropical)</a:t>
            </a:r>
          </a:p>
          <a:p>
            <a:pPr lvl="3">
              <a:lnSpc>
                <a:spcPct val="90000"/>
              </a:lnSpc>
            </a:pPr>
            <a:r>
              <a:rPr lang="en-US" sz="2200" dirty="0" smtClean="0"/>
              <a:t>land/ocean/ regional, altitude, surface characteristics</a:t>
            </a:r>
            <a:endParaRPr lang="en-US" dirty="0" smtClean="0"/>
          </a:p>
        </p:txBody>
      </p:sp>
      <p:sp>
        <p:nvSpPr>
          <p:cNvPr id="24583" name="Title 1"/>
          <p:cNvSpPr>
            <a:spLocks/>
          </p:cNvSpPr>
          <p:nvPr/>
        </p:nvSpPr>
        <p:spPr bwMode="auto">
          <a:xfrm>
            <a:off x="152400" y="228600"/>
            <a:ext cx="7315200" cy="609600"/>
          </a:xfrm>
          <a:prstGeom prst="rect">
            <a:avLst/>
          </a:prstGeom>
          <a:noFill/>
          <a:ln w="9525">
            <a:noFill/>
            <a:miter lim="800000"/>
            <a:headEnd/>
            <a:tailEnd/>
          </a:ln>
        </p:spPr>
        <p:txBody>
          <a:bodyPr anchor="ctr"/>
          <a:lstStyle/>
          <a:p>
            <a:r>
              <a:rPr lang="en-US" sz="3200" b="1" dirty="0" smtClean="0">
                <a:latin typeface="Calibri" pitchFamily="34" charset="0"/>
              </a:rPr>
              <a:t>CrIMSS Cal/Val Overview</a:t>
            </a:r>
            <a:endParaRPr lang="en-US" sz="3200" b="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bwMode="auto">
          <a:noFill/>
          <a:ln>
            <a:miter lim="800000"/>
            <a:headEnd/>
            <a:tailEnd/>
          </a:ln>
        </p:spPr>
        <p:txBody>
          <a:bodyPr/>
          <a:lstStyle/>
          <a:p>
            <a:r>
              <a:rPr lang="en-US" smtClean="0"/>
              <a:t>23-Jul-12</a:t>
            </a:r>
          </a:p>
        </p:txBody>
      </p:sp>
      <p:sp>
        <p:nvSpPr>
          <p:cNvPr id="21507" name="Footer Placeholder 4"/>
          <p:cNvSpPr>
            <a:spLocks noGrp="1"/>
          </p:cNvSpPr>
          <p:nvPr>
            <p:ph type="ftr" sz="quarter" idx="11"/>
          </p:nvPr>
        </p:nvSpPr>
        <p:spPr bwMode="auto">
          <a:noFill/>
          <a:ln>
            <a:miter lim="800000"/>
            <a:headEnd/>
            <a:tailEnd/>
          </a:ln>
        </p:spPr>
        <p:txBody>
          <a:bodyPr/>
          <a:lstStyle/>
          <a:p>
            <a:r>
              <a:rPr lang="da-DK" smtClean="0"/>
              <a:t>Nalli, Barnet, et al. - IGARSS 2012</a:t>
            </a:r>
            <a:endParaRPr lang="en-US" smtClean="0"/>
          </a:p>
        </p:txBody>
      </p:sp>
      <p:sp>
        <p:nvSpPr>
          <p:cNvPr id="8" name="Slide Number Placeholder 5"/>
          <p:cNvSpPr>
            <a:spLocks noGrp="1"/>
          </p:cNvSpPr>
          <p:nvPr>
            <p:ph type="sldNum" sz="quarter" idx="12"/>
          </p:nvPr>
        </p:nvSpPr>
        <p:spPr/>
        <p:txBody>
          <a:bodyPr/>
          <a:lstStyle/>
          <a:p>
            <a:pPr>
              <a:defRPr/>
            </a:pPr>
            <a:fld id="{22EDBFD1-86F6-46B4-A103-AB963ACDC755}" type="slidenum">
              <a:rPr lang="en-US"/>
              <a:pPr>
                <a:defRPr/>
              </a:pPr>
              <a:t>9</a:t>
            </a:fld>
            <a:endParaRPr lang="en-US" dirty="0"/>
          </a:p>
        </p:txBody>
      </p:sp>
      <p:sp>
        <p:nvSpPr>
          <p:cNvPr id="21509" name="Title 1"/>
          <p:cNvSpPr>
            <a:spLocks noGrp="1"/>
          </p:cNvSpPr>
          <p:nvPr>
            <p:ph type="title"/>
          </p:nvPr>
        </p:nvSpPr>
        <p:spPr/>
        <p:txBody>
          <a:bodyPr/>
          <a:lstStyle/>
          <a:p>
            <a:pPr algn="l" eaLnBrk="1" hangingPunct="1"/>
            <a:r>
              <a:rPr lang="en-US" sz="2800" b="1" dirty="0" smtClean="0"/>
              <a:t>Team Members – Roles &amp; Responsibilities </a:t>
            </a:r>
          </a:p>
        </p:txBody>
      </p:sp>
      <p:graphicFrame>
        <p:nvGraphicFramePr>
          <p:cNvPr id="8248" name="Group 56"/>
          <p:cNvGraphicFramePr>
            <a:graphicFrameLocks noGrp="1"/>
          </p:cNvGraphicFramePr>
          <p:nvPr>
            <p:ph idx="1"/>
          </p:nvPr>
        </p:nvGraphicFramePr>
        <p:xfrm>
          <a:off x="228600" y="1143000"/>
          <a:ext cx="8686800" cy="5532120"/>
        </p:xfrm>
        <a:graphic>
          <a:graphicData uri="http://schemas.openxmlformats.org/drawingml/2006/table">
            <a:tbl>
              <a:tblPr firstRow="1" bandRow="1">
                <a:tableStyleId>{6E25E649-3F16-4E02-A733-19D2CDBF48F0}</a:tableStyleId>
              </a:tblPr>
              <a:tblGrid>
                <a:gridCol w="1524000"/>
                <a:gridCol w="1828800"/>
                <a:gridCol w="1858963"/>
                <a:gridCol w="1736725"/>
                <a:gridCol w="1738312"/>
              </a:tblGrid>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lt1"/>
                          </a:solidFill>
                          <a:effectLst/>
                          <a:latin typeface="+mn-lt"/>
                        </a:rPr>
                        <a:t>Cal/Val</a:t>
                      </a:r>
                      <a:endParaRPr kumimoji="0" lang="en-US" sz="1100" b="1" i="0" u="none" strike="noStrike" cap="none" normalizeH="0" baseline="0" dirty="0" smtClean="0">
                        <a:ln>
                          <a:noFill/>
                        </a:ln>
                        <a:solidFill>
                          <a:srgbClr val="FFFFFF"/>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Name</a:t>
                      </a:r>
                      <a:endParaRPr kumimoji="0" lang="en-US" sz="1100" b="1" i="0" u="none" strike="noStrike" cap="none" normalizeH="0" baseline="0" dirty="0" smtClean="0">
                        <a:ln>
                          <a:noFill/>
                        </a:ln>
                        <a:solidFill>
                          <a:srgbClr val="FFFFFF"/>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Organization</a:t>
                      </a:r>
                      <a:endParaRPr kumimoji="0" lang="en-US" sz="1100" b="1" i="0" u="none" strike="noStrike" cap="none" normalizeH="0" baseline="0" dirty="0" smtClean="0">
                        <a:ln>
                          <a:noFill/>
                        </a:ln>
                        <a:solidFill>
                          <a:srgbClr val="FFFFFF"/>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Funding Agency</a:t>
                      </a:r>
                      <a:endParaRPr kumimoji="0" lang="en-US" sz="1100" b="1" i="0" u="none" strike="noStrike" cap="none" normalizeH="0" baseline="0" dirty="0" smtClean="0">
                        <a:ln>
                          <a:noFill/>
                        </a:ln>
                        <a:solidFill>
                          <a:srgbClr val="FFFFFF"/>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Task</a:t>
                      </a:r>
                      <a:endParaRPr kumimoji="0" lang="en-US" sz="1100" b="1" i="0" u="none" strike="noStrike" cap="none" normalizeH="0" baseline="0" dirty="0" smtClean="0">
                        <a:ln>
                          <a:noFill/>
                        </a:ln>
                        <a:solidFill>
                          <a:srgbClr val="FFFFFF"/>
                        </a:solidFill>
                        <a:effectLst/>
                        <a:latin typeface="Calibri" pitchFamily="34" charset="0"/>
                      </a:endParaRPr>
                    </a:p>
                  </a:txBody>
                  <a:tcPr horzOverflow="overflow">
                    <a:lnB w="12700" cap="flat" cmpd="sng" algn="ctr">
                      <a:solidFill>
                        <a:schemeClr val="tx1"/>
                      </a:solidFill>
                      <a:prstDash val="solid"/>
                      <a:round/>
                      <a:headEnd type="none" w="med" len="med"/>
                      <a:tailEnd type="none" w="med" len="med"/>
                    </a:lnB>
                  </a:tcPr>
                </a:tc>
              </a:tr>
              <a:tr h="18288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34" charset="0"/>
                        </a:rPr>
                        <a:t>NOAA Team Members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Lead</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Chris Barnet</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NOAA/NESDIS/STAR</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dk1"/>
                          </a:solidFill>
                          <a:effectLst/>
                          <a:latin typeface="+mn-l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Lead CrIMSS EDR Team</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AVTP/AVMP</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err="1" smtClean="0">
                          <a:ln>
                            <a:noFill/>
                          </a:ln>
                          <a:effectLst/>
                        </a:rPr>
                        <a:t>Changyong</a:t>
                      </a:r>
                      <a:r>
                        <a:rPr kumimoji="0" lang="en-US" sz="1000" u="none" strike="noStrike" cap="none" normalizeH="0" baseline="0" dirty="0" smtClean="0">
                          <a:ln>
                            <a:noFill/>
                          </a:ln>
                          <a:effectLst/>
                        </a:rPr>
                        <a:t> Cao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NOAA/NESDIS/STAR</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dk1"/>
                          </a:solidFill>
                          <a:effectLst/>
                          <a:latin typeface="+mn-l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Coordination w/ GSICS</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AVTP/AVMP</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Mitch Goldberg</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dk1"/>
                          </a:solidFill>
                          <a:effectLst/>
                          <a:latin typeface="+mn-lt"/>
                        </a:rPr>
                        <a:t>JPSS</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NJO &amp; NOAA-PSDI</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dk1"/>
                          </a:solidFill>
                          <a:effectLst/>
                          <a:latin typeface="+mn-lt"/>
                        </a:rPr>
                        <a:t>JPSS Program Scientist</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AVTP/AVMP</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Anthony Reale</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NOAA/NESDIS/STAR</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dk1"/>
                          </a:solidFill>
                          <a:effectLst/>
                          <a:latin typeface="+mn-l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NPROVS</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AVTP/AVMP</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B>
                      <a:noFill/>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Fuzhong Weng</a:t>
                      </a:r>
                      <a:endParaRPr kumimoji="0" lang="en-US" sz="1000" b="0" i="0" u="none" strike="noStrike" cap="none" normalizeH="0" baseline="0" smtClean="0">
                        <a:ln>
                          <a:noFill/>
                        </a:ln>
                        <a:solidFill>
                          <a:srgbClr val="000000"/>
                        </a:solidFill>
                        <a:effectLst/>
                        <a:latin typeface="Calibri" pitchFamily="34" charset="0"/>
                      </a:endParaRPr>
                    </a:p>
                  </a:txBody>
                  <a:tcPr horzOverflow="overflow">
                    <a:lnB>
                      <a:noFill/>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NOAA/NESDIS/STAR</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B>
                      <a:noFill/>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NOAA-PSDI</a:t>
                      </a:r>
                      <a:endParaRPr kumimoji="0" lang="en-US" sz="1000" b="0" i="0" u="none" strike="noStrike" cap="none" normalizeH="0" baseline="0" smtClean="0">
                        <a:ln>
                          <a:noFill/>
                        </a:ln>
                        <a:solidFill>
                          <a:srgbClr val="000000"/>
                        </a:solidFill>
                        <a:effectLst/>
                        <a:latin typeface="Calibri" pitchFamily="34" charset="0"/>
                      </a:endParaRPr>
                    </a:p>
                  </a:txBody>
                  <a:tcPr horzOverflow="overflow">
                    <a:lnB>
                      <a:noFill/>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err="1" smtClean="0">
                          <a:ln>
                            <a:noFill/>
                          </a:ln>
                          <a:effectLst/>
                        </a:rPr>
                        <a:t>MiRS</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B>
                      <a:noFill/>
                    </a:lnB>
                  </a:tcPr>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CrIS SDR</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dk1"/>
                          </a:solidFill>
                          <a:effectLst/>
                          <a:latin typeface="+mn-lt"/>
                        </a:rPr>
                        <a:t>Yong Han</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NOAA/NESDIS/STAR</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dk1"/>
                          </a:solidFill>
                          <a:effectLst/>
                          <a:latin typeface="+mn-l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Lead CrIS SDR</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ATMS SDR</a:t>
                      </a:r>
                    </a:p>
                  </a:txBody>
                  <a:tcPr horzOverflow="overflow">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00"/>
                          </a:solidFill>
                          <a:effectLst/>
                          <a:latin typeface="Calibri" pitchFamily="34" charset="0"/>
                        </a:rPr>
                        <a:t>Tsan</a:t>
                      </a:r>
                      <a:r>
                        <a:rPr kumimoji="0" lang="en-US" sz="1000" b="0" i="0" u="none" strike="noStrike" cap="none" normalizeH="0" baseline="0" dirty="0" smtClean="0">
                          <a:ln>
                            <a:noFill/>
                          </a:ln>
                          <a:solidFill>
                            <a:srgbClr val="000000"/>
                          </a:solidFill>
                          <a:effectLst/>
                          <a:latin typeface="Calibri" pitchFamily="34" charset="0"/>
                        </a:rPr>
                        <a:t> Mo</a:t>
                      </a:r>
                    </a:p>
                  </a:txBody>
                  <a:tcPr horzOverflow="overflow">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NOAA/NESDIS/STAR</a:t>
                      </a:r>
                    </a:p>
                  </a:txBody>
                  <a:tcPr horzOverflow="overflow">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NJO</a:t>
                      </a:r>
                    </a:p>
                  </a:txBody>
                  <a:tcPr horzOverflow="overflow">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Lead ATMS SDR</a:t>
                      </a:r>
                    </a:p>
                  </a:txBody>
                  <a:tcPr horzOverflow="overflow">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34" charset="0"/>
                        </a:rPr>
                        <a:t>NOAA-External Team Members</a:t>
                      </a:r>
                    </a:p>
                  </a:txBody>
                  <a:tcP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AVTP/AVMP</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Bill Blackwell</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MIT</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dk1"/>
                          </a:solidFill>
                          <a:effectLst/>
                          <a:latin typeface="+mn-l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Microwave products</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lnT w="12700" cap="flat" cmpd="sng" algn="ctr">
                      <a:solidFill>
                        <a:schemeClr val="tx1"/>
                      </a:solidFill>
                      <a:prstDash val="solid"/>
                      <a:round/>
                      <a:headEnd type="none" w="med" len="med"/>
                      <a:tailEnd type="none" w="med" len="med"/>
                    </a:lnT>
                  </a:tcPr>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AVTP/AVMP</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Allan </a:t>
                      </a:r>
                      <a:r>
                        <a:rPr kumimoji="0" lang="en-US" sz="1000" u="none" strike="noStrike" cap="none" normalizeH="0" baseline="0" dirty="0" err="1" smtClean="0">
                          <a:ln>
                            <a:noFill/>
                          </a:ln>
                          <a:effectLst/>
                        </a:rPr>
                        <a:t>Larar</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NASA/LaRC</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EDR Validation</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AVTP/AVMP</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Xu Liu</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NASA/LaRC</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IASI proxy, EDR validation</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AVTP/AVMP</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Hank Revercomb</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SSEC</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SDR, PEATE</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AVTP/AVMP</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Dave Tobin</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SSEC</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ARM-RAOBS</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AVTP/AVMP</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Larrabee Strow</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UMBC</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OSS validation</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AVTP/AVMP</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Joel Susskind</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smtClean="0">
                          <a:ln>
                            <a:noFill/>
                          </a:ln>
                          <a:effectLst/>
                        </a:rPr>
                        <a:t>NASA/GSFC</a:t>
                      </a:r>
                      <a:endParaRPr kumimoji="0" lang="en-US" sz="1000" b="0" i="0" u="none" strike="noStrike" cap="none" normalizeH="0" baseline="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NJO</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smtClean="0">
                          <a:ln>
                            <a:noFill/>
                          </a:ln>
                          <a:effectLst/>
                        </a:rPr>
                        <a:t>AIRS proxy</a:t>
                      </a:r>
                      <a:endParaRPr kumimoji="0" lang="en-US" sz="1000" b="0" i="0" u="none" strike="noStrike" cap="none" normalizeH="0" baseline="0" dirty="0" smtClean="0">
                        <a:ln>
                          <a:noFill/>
                        </a:ln>
                        <a:solidFill>
                          <a:srgbClr val="000000"/>
                        </a:solidFill>
                        <a:effectLst/>
                        <a:latin typeface="Calibri" pitchFamily="34" charset="0"/>
                      </a:endParaRP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CrIMSS SDR</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Steven Beck</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Aerospace Corp.</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external</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RAOB, LIDAR</a:t>
                      </a: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CrIMSS SDR</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Steven English</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UKMET</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external</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UKMET analysis</a:t>
                      </a: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CrIMSS SDR</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William Bell</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ECMWF</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external</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ECMWF analysis</a:t>
                      </a: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AVTP/AVMP</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Steve Friedman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NASA/JPL</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NASA</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Sounder PEATE</a:t>
                      </a:r>
                    </a:p>
                  </a:txBody>
                  <a:tcPr horzOverflow="overflow"/>
                </a:tc>
              </a:tr>
              <a:tr h="182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AVTP/AVMP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CrIS SDR</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Denise Hagan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Degui Gu</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rPr>
                        <a:t>NGAS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NG Prime</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rPr>
                        <a:t>EDR Validation / SDR coordination</a:t>
                      </a:r>
                    </a:p>
                  </a:txBody>
                  <a:tcPr horzOverflow="overflow"/>
                </a:tc>
              </a:tr>
            </a:tbl>
          </a:graphicData>
        </a:graphic>
      </p:graphicFrame>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26C3F9C-B8A4-4FD7-8DC7-C5DC1E796F60}"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65951</TotalTime>
  <Words>2543</Words>
  <Application>Microsoft Office PowerPoint</Application>
  <PresentationFormat>On-screen Show (4:3)</PresentationFormat>
  <Paragraphs>497</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Joint Polar Satellite System (JPSS) Cross-Track Infrared Microwave Sounding Suite (CrIMSS) Environmental Data Record Validation Status </vt:lpstr>
      <vt:lpstr>Et al. …</vt:lpstr>
      <vt:lpstr>Outline</vt:lpstr>
      <vt:lpstr>Product OVERVIEW</vt:lpstr>
      <vt:lpstr>Atmospheric Vertical Temperature, Moisture and Pressure Profile (AVTP, AVMP, AVPP) Environmental Data Records (EDRs)</vt:lpstr>
      <vt:lpstr>JPSS Specification Performance Requirements</vt:lpstr>
      <vt:lpstr>Cal/val PROGRAM: overview</vt:lpstr>
      <vt:lpstr>Slide 8</vt:lpstr>
      <vt:lpstr>Team Members – Roles &amp; Responsibilities </vt:lpstr>
      <vt:lpstr>Cal/Val Plan Phases</vt:lpstr>
      <vt:lpstr>EDR Validation Hierarchy: ICV–LTM Phases</vt:lpstr>
      <vt:lpstr>NPP EDR Product Maturity Levels</vt:lpstr>
      <vt:lpstr>Cal/val PROGRAM: ICV STATUS highlights</vt:lpstr>
      <vt:lpstr>ICV Activities</vt:lpstr>
      <vt:lpstr>Beta Maturity Evaluation AVTP Versus ECMWF (15-May-12 Focus Day, n = 2318)</vt:lpstr>
      <vt:lpstr>Beta Maturity Evaluation AVMP Versus ECMWF (15-May-12 Focus Day, n = 2313)</vt:lpstr>
      <vt:lpstr>NUCAPS / AIRS v5.9 Comparison</vt:lpstr>
      <vt:lpstr>ICV 2012 Coordinated Dedicated RAOB Campaign</vt:lpstr>
      <vt:lpstr>Beta Maturity Evaluation Dedicated RAOB* (15-May-12 Focus Day)</vt:lpstr>
      <vt:lpstr>Summary</vt:lpstr>
    </vt:vector>
  </TitlesOfParts>
  <Company>NOAA/DOC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JPSS Validation Program for the CrIMSS </dc:title>
  <dc:creator>Nicholas R. Nalli</dc:creator>
  <cp:lastModifiedBy>Nicholas R. Nalli</cp:lastModifiedBy>
  <cp:revision>782</cp:revision>
  <dcterms:created xsi:type="dcterms:W3CDTF">2009-10-14T17:14:33Z</dcterms:created>
  <dcterms:modified xsi:type="dcterms:W3CDTF">2012-07-23T10:45:42Z</dcterms:modified>
</cp:coreProperties>
</file>